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Termina 1" charset="1" panose="00000400000000000000"/>
      <p:regular r:id="rId20"/>
    </p:embeddedFont>
    <p:embeddedFont>
      <p:font typeface="Mont" charset="1" panose="00000500000000000000"/>
      <p:regular r:id="rId21"/>
    </p:embeddedFont>
    <p:embeddedFont>
      <p:font typeface="Termina 2" charset="1" panose="00000900000000000000"/>
      <p:regular r:id="rId22"/>
    </p:embeddedFont>
    <p:embeddedFont>
      <p:font typeface="Termina 3" charset="1" panose="000006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https://www.facebook.com" TargetMode="External" Type="http://schemas.openxmlformats.org/officeDocument/2006/relationships/hyperlink"/><Relationship Id="rId4" Target="../media/image1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https://www.x.com" TargetMode="External" Type="http://schemas.openxmlformats.org/officeDocument/2006/relationships/hyperlink"/><Relationship Id="rId4" Target="../media/image1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png" Type="http://schemas.openxmlformats.org/officeDocument/2006/relationships/image"/><Relationship Id="rId4" Target="../media/image22.png" Type="http://schemas.openxmlformats.org/officeDocument/2006/relationships/image"/><Relationship Id="rId5" Target="../media/image2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jpeg" Type="http://schemas.openxmlformats.org/officeDocument/2006/relationships/image"/><Relationship Id="rId3" Target="../media/image2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6.png" Type="http://schemas.openxmlformats.org/officeDocument/2006/relationships/image"/><Relationship Id="rId4"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 Id="rId3" Target="https://www.instagram.com" TargetMode="External" Type="http://schemas.openxmlformats.org/officeDocument/2006/relationships/hyperlink"/><Relationship Id="rId4" Target="../media/image1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19222"/>
            </a:stretch>
          </a:blipFill>
        </p:spPr>
      </p:sp>
      <p:grpSp>
        <p:nvGrpSpPr>
          <p:cNvPr name="Group 3" id="3"/>
          <p:cNvGrpSpPr/>
          <p:nvPr/>
        </p:nvGrpSpPr>
        <p:grpSpPr>
          <a:xfrm rot="0">
            <a:off x="1028700" y="1316209"/>
            <a:ext cx="7942091" cy="7942091"/>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F6C"/>
            </a:solidFill>
          </p:spPr>
        </p:sp>
      </p:grpSp>
      <p:grpSp>
        <p:nvGrpSpPr>
          <p:cNvPr name="Group 5" id="5"/>
          <p:cNvGrpSpPr/>
          <p:nvPr/>
        </p:nvGrpSpPr>
        <p:grpSpPr>
          <a:xfrm rot="0">
            <a:off x="6446956" y="1028700"/>
            <a:ext cx="1968718" cy="1968718"/>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72C"/>
            </a:solidFill>
          </p:spPr>
        </p:sp>
      </p:grpSp>
      <p:sp>
        <p:nvSpPr>
          <p:cNvPr name="TextBox 7" id="7"/>
          <p:cNvSpPr txBox="true"/>
          <p:nvPr/>
        </p:nvSpPr>
        <p:spPr>
          <a:xfrm rot="0">
            <a:off x="2051335" y="2093599"/>
            <a:ext cx="5896821" cy="6692899"/>
          </a:xfrm>
          <a:prstGeom prst="rect">
            <a:avLst/>
          </a:prstGeom>
        </p:spPr>
        <p:txBody>
          <a:bodyPr anchor="t" rtlCol="false" tIns="0" lIns="0" bIns="0" rIns="0">
            <a:spAutoFit/>
          </a:bodyPr>
          <a:lstStyle/>
          <a:p>
            <a:pPr algn="ctr">
              <a:lnSpc>
                <a:spcPts val="13300"/>
              </a:lnSpc>
            </a:pPr>
            <a:r>
              <a:rPr lang="en-US" sz="9500">
                <a:solidFill>
                  <a:srgbClr val="FFFFFF"/>
                </a:solidFill>
                <a:latin typeface="Termina 1"/>
                <a:ea typeface="Termina 1"/>
                <a:cs typeface="Termina 1"/>
                <a:sym typeface="Termina 1"/>
              </a:rPr>
              <a:t>CEC SOCIAL MEDIA</a:t>
            </a:r>
          </a:p>
          <a:p>
            <a:pPr algn="ctr">
              <a:lnSpc>
                <a:spcPts val="13300"/>
              </a:lnSpc>
            </a:pPr>
            <a:r>
              <a:rPr lang="en-US" sz="9500">
                <a:solidFill>
                  <a:srgbClr val="FFFFFF"/>
                </a:solidFill>
                <a:latin typeface="Termina 1"/>
                <a:ea typeface="Termina 1"/>
                <a:cs typeface="Termina 1"/>
                <a:sym typeface="Termina 1"/>
              </a:rPr>
              <a:t>101</a:t>
            </a:r>
          </a:p>
        </p:txBody>
      </p:sp>
      <p:grpSp>
        <p:nvGrpSpPr>
          <p:cNvPr name="Group 8" id="8"/>
          <p:cNvGrpSpPr/>
          <p:nvPr/>
        </p:nvGrpSpPr>
        <p:grpSpPr>
          <a:xfrm rot="0">
            <a:off x="7068608" y="8234253"/>
            <a:ext cx="725414" cy="72541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sp>
        <p:nvSpPr>
          <p:cNvPr name="Freeform 10" id="10"/>
          <p:cNvSpPr/>
          <p:nvPr/>
        </p:nvSpPr>
        <p:spPr>
          <a:xfrm flipH="false" flipV="false" rot="-724403">
            <a:off x="13093567" y="7820301"/>
            <a:ext cx="3840720" cy="1553317"/>
          </a:xfrm>
          <a:custGeom>
            <a:avLst/>
            <a:gdLst/>
            <a:ahLst/>
            <a:cxnLst/>
            <a:rect r="r" b="b" t="t" l="l"/>
            <a:pathLst>
              <a:path h="1553317" w="3840720">
                <a:moveTo>
                  <a:pt x="0" y="0"/>
                </a:moveTo>
                <a:lnTo>
                  <a:pt x="3840721" y="0"/>
                </a:lnTo>
                <a:lnTo>
                  <a:pt x="3840721" y="1553318"/>
                </a:lnTo>
                <a:lnTo>
                  <a:pt x="0" y="1553318"/>
                </a:lnTo>
                <a:lnTo>
                  <a:pt x="0" y="0"/>
                </a:lnTo>
                <a:close/>
              </a:path>
            </a:pathLst>
          </a:custGeom>
          <a:blipFill>
            <a:blip r:embed="rId3"/>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480024" y="8856567"/>
            <a:ext cx="803465" cy="803465"/>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sp>
        <p:nvSpPr>
          <p:cNvPr name="Freeform 4" id="4"/>
          <p:cNvSpPr/>
          <p:nvPr/>
        </p:nvSpPr>
        <p:spPr>
          <a:xfrm flipH="false" flipV="false" rot="0">
            <a:off x="5493002" y="1616925"/>
            <a:ext cx="6604731" cy="6752790"/>
          </a:xfrm>
          <a:custGeom>
            <a:avLst/>
            <a:gdLst/>
            <a:ahLst/>
            <a:cxnLst/>
            <a:rect r="r" b="b" t="t" l="l"/>
            <a:pathLst>
              <a:path h="6752790" w="6604731">
                <a:moveTo>
                  <a:pt x="0" y="0"/>
                </a:moveTo>
                <a:lnTo>
                  <a:pt x="6604731" y="0"/>
                </a:lnTo>
                <a:lnTo>
                  <a:pt x="6604731" y="6752791"/>
                </a:lnTo>
                <a:lnTo>
                  <a:pt x="0" y="6752791"/>
                </a:lnTo>
                <a:lnTo>
                  <a:pt x="0" y="0"/>
                </a:lnTo>
                <a:close/>
              </a:path>
            </a:pathLst>
          </a:custGeom>
          <a:blipFill>
            <a:blip r:embed="rId2">
              <a:alphaModFix amt="18000"/>
            </a:blip>
            <a:stretch>
              <a:fillRect l="0" t="0" r="0" b="0"/>
            </a:stretch>
          </a:blipFill>
        </p:spPr>
      </p:sp>
      <p:sp>
        <p:nvSpPr>
          <p:cNvPr name="TextBox 5" id="5"/>
          <p:cNvSpPr txBox="true"/>
          <p:nvPr/>
        </p:nvSpPr>
        <p:spPr>
          <a:xfrm rot="0">
            <a:off x="432867" y="2602718"/>
            <a:ext cx="17422267" cy="5154041"/>
          </a:xfrm>
          <a:prstGeom prst="rect">
            <a:avLst/>
          </a:prstGeom>
        </p:spPr>
        <p:txBody>
          <a:bodyPr anchor="t" rtlCol="false" tIns="0" lIns="0" bIns="0" rIns="0">
            <a:spAutoFit/>
          </a:bodyPr>
          <a:lstStyle/>
          <a:p>
            <a:pPr algn="ctr">
              <a:lnSpc>
                <a:spcPts val="4704"/>
              </a:lnSpc>
              <a:spcBef>
                <a:spcPct val="0"/>
              </a:spcBef>
            </a:pPr>
            <a:r>
              <a:rPr lang="en-US" sz="4200">
                <a:solidFill>
                  <a:srgbClr val="002F6C"/>
                </a:solidFill>
                <a:latin typeface="Termina 2"/>
                <a:ea typeface="Termina 2"/>
                <a:cs typeface="Termina 2"/>
                <a:sym typeface="Termina 2"/>
              </a:rPr>
              <a:t>How to Create a Facebook Account</a:t>
            </a:r>
          </a:p>
          <a:p>
            <a:pPr algn="ctr">
              <a:lnSpc>
                <a:spcPts val="4704"/>
              </a:lnSpc>
              <a:spcBef>
                <a:spcPct val="0"/>
              </a:spcBef>
            </a:pPr>
          </a:p>
          <a:p>
            <a:pPr algn="just" marL="755654" indent="-377827" lvl="1">
              <a:lnSpc>
                <a:spcPts val="3920"/>
              </a:lnSpc>
              <a:spcBef>
                <a:spcPct val="0"/>
              </a:spcBef>
              <a:buAutoNum type="arabicPeriod" startAt="1"/>
            </a:pPr>
            <a:r>
              <a:rPr lang="en-US" sz="3500">
                <a:solidFill>
                  <a:srgbClr val="002F6C"/>
                </a:solidFill>
                <a:latin typeface="Mont"/>
                <a:ea typeface="Mont"/>
                <a:cs typeface="Mont"/>
                <a:sym typeface="Mont"/>
              </a:rPr>
              <a:t>Go to </a:t>
            </a:r>
            <a:r>
              <a:rPr lang="en-US" sz="3500" u="sng">
                <a:solidFill>
                  <a:srgbClr val="002F6C"/>
                </a:solidFill>
                <a:latin typeface="Mont"/>
                <a:ea typeface="Mont"/>
                <a:cs typeface="Mont"/>
                <a:sym typeface="Mont"/>
                <a:hlinkClick r:id="rId3" tooltip="https://www.facebook.com"/>
              </a:rPr>
              <a:t>www.facebook.com</a:t>
            </a:r>
            <a:r>
              <a:rPr lang="en-US" sz="3500">
                <a:solidFill>
                  <a:srgbClr val="002F6C"/>
                </a:solidFill>
                <a:latin typeface="Mont"/>
                <a:ea typeface="Mont"/>
                <a:cs typeface="Mont"/>
                <a:sym typeface="Mont"/>
              </a:rPr>
              <a:t> </a:t>
            </a:r>
            <a:r>
              <a:rPr lang="en-US" sz="3500">
                <a:solidFill>
                  <a:srgbClr val="002F6C"/>
                </a:solidFill>
                <a:latin typeface="Mont"/>
                <a:ea typeface="Mont"/>
                <a:cs typeface="Mont"/>
                <a:sym typeface="Mont"/>
              </a:rPr>
              <a:t>(Or download the Facebook app on your phone)</a:t>
            </a:r>
          </a:p>
          <a:p>
            <a:pPr algn="just" marL="755654" indent="-377827" lvl="1">
              <a:lnSpc>
                <a:spcPts val="3920"/>
              </a:lnSpc>
              <a:spcBef>
                <a:spcPct val="0"/>
              </a:spcBef>
              <a:buAutoNum type="arabicPeriod" startAt="1"/>
            </a:pPr>
            <a:r>
              <a:rPr lang="en-US" sz="3500">
                <a:solidFill>
                  <a:srgbClr val="002F6C"/>
                </a:solidFill>
                <a:latin typeface="Mont"/>
                <a:ea typeface="Mont"/>
                <a:cs typeface="Mont"/>
                <a:sym typeface="Mont"/>
              </a:rPr>
              <a:t>Click “Create new account”</a:t>
            </a:r>
          </a:p>
          <a:p>
            <a:pPr algn="just" marL="755654" indent="-377827" lvl="1">
              <a:lnSpc>
                <a:spcPts val="3920"/>
              </a:lnSpc>
              <a:spcBef>
                <a:spcPct val="0"/>
              </a:spcBef>
              <a:buAutoNum type="arabicPeriod" startAt="1"/>
            </a:pPr>
            <a:r>
              <a:rPr lang="en-US" sz="3500">
                <a:solidFill>
                  <a:srgbClr val="002F6C"/>
                </a:solidFill>
                <a:latin typeface="Mont"/>
                <a:ea typeface="Mont"/>
                <a:cs typeface="Mont"/>
                <a:sym typeface="Mont"/>
              </a:rPr>
              <a:t>Enter your name, mobile number or email, password, birthday, and gender</a:t>
            </a:r>
          </a:p>
          <a:p>
            <a:pPr algn="just" marL="755654" indent="-377827" lvl="1">
              <a:lnSpc>
                <a:spcPts val="3920"/>
              </a:lnSpc>
              <a:spcBef>
                <a:spcPct val="0"/>
              </a:spcBef>
              <a:buAutoNum type="arabicPeriod" startAt="1"/>
            </a:pPr>
            <a:r>
              <a:rPr lang="en-US" sz="3500">
                <a:solidFill>
                  <a:srgbClr val="002F6C"/>
                </a:solidFill>
                <a:latin typeface="Mont"/>
                <a:ea typeface="Mont"/>
                <a:cs typeface="Mont"/>
                <a:sym typeface="Mont"/>
              </a:rPr>
              <a:t>Click “Sign Up”</a:t>
            </a:r>
          </a:p>
          <a:p>
            <a:pPr algn="just" marL="755654" indent="-377827" lvl="1">
              <a:lnSpc>
                <a:spcPts val="3920"/>
              </a:lnSpc>
              <a:spcBef>
                <a:spcPct val="0"/>
              </a:spcBef>
              <a:buAutoNum type="arabicPeriod" startAt="1"/>
            </a:pPr>
            <a:r>
              <a:rPr lang="en-US" sz="3500">
                <a:solidFill>
                  <a:srgbClr val="002F6C"/>
                </a:solidFill>
                <a:latin typeface="Mont"/>
                <a:ea typeface="Mont"/>
                <a:cs typeface="Mont"/>
                <a:sym typeface="Mont"/>
              </a:rPr>
              <a:t>Verify your email or phone number with the code Facebook sends you</a:t>
            </a:r>
          </a:p>
          <a:p>
            <a:pPr algn="just" marL="755654" indent="-377827" lvl="1">
              <a:lnSpc>
                <a:spcPts val="3920"/>
              </a:lnSpc>
              <a:spcBef>
                <a:spcPct val="0"/>
              </a:spcBef>
              <a:buAutoNum type="arabicPeriod" startAt="1"/>
            </a:pPr>
            <a:r>
              <a:rPr lang="en-US" sz="3500">
                <a:solidFill>
                  <a:srgbClr val="002F6C"/>
                </a:solidFill>
                <a:latin typeface="Mont"/>
                <a:ea typeface="Mont"/>
                <a:cs typeface="Mont"/>
                <a:sym typeface="Mont"/>
              </a:rPr>
              <a:t>Add a profile photo (optional, but recommended)</a:t>
            </a:r>
          </a:p>
          <a:p>
            <a:pPr algn="just" marL="755654" indent="-377827" lvl="1">
              <a:lnSpc>
                <a:spcPts val="3920"/>
              </a:lnSpc>
              <a:buAutoNum type="arabicPeriod" startAt="1"/>
            </a:pPr>
            <a:r>
              <a:rPr lang="en-US" sz="3500">
                <a:solidFill>
                  <a:srgbClr val="002F6C"/>
                </a:solidFill>
                <a:latin typeface="Mont"/>
                <a:ea typeface="Mont"/>
                <a:cs typeface="Mont"/>
                <a:sym typeface="Mont"/>
              </a:rPr>
              <a:t>Start adding friends or explore your new profile</a:t>
            </a:r>
          </a:p>
          <a:p>
            <a:pPr algn="just">
              <a:lnSpc>
                <a:spcPts val="3920"/>
              </a:lnSpc>
              <a:spcBef>
                <a:spcPct val="0"/>
              </a:spcBef>
            </a:pPr>
          </a:p>
        </p:txBody>
      </p:sp>
      <p:sp>
        <p:nvSpPr>
          <p:cNvPr name="Freeform 6" id="6"/>
          <p:cNvSpPr/>
          <p:nvPr/>
        </p:nvSpPr>
        <p:spPr>
          <a:xfrm flipH="false" flipV="false" rot="0">
            <a:off x="7918119" y="791280"/>
            <a:ext cx="1754497" cy="1651291"/>
          </a:xfrm>
          <a:custGeom>
            <a:avLst/>
            <a:gdLst/>
            <a:ahLst/>
            <a:cxnLst/>
            <a:rect r="r" b="b" t="t" l="l"/>
            <a:pathLst>
              <a:path h="1651291" w="1754497">
                <a:moveTo>
                  <a:pt x="0" y="0"/>
                </a:moveTo>
                <a:lnTo>
                  <a:pt x="1754497" y="0"/>
                </a:lnTo>
                <a:lnTo>
                  <a:pt x="1754497" y="1651291"/>
                </a:lnTo>
                <a:lnTo>
                  <a:pt x="0" y="1651291"/>
                </a:lnTo>
                <a:lnTo>
                  <a:pt x="0" y="0"/>
                </a:lnTo>
                <a:close/>
              </a:path>
            </a:pathLst>
          </a:custGeom>
          <a:blipFill>
            <a:blip r:embed="rId4"/>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TextBox 3" id="3"/>
          <p:cNvSpPr txBox="true"/>
          <p:nvPr/>
        </p:nvSpPr>
        <p:spPr>
          <a:xfrm rot="0">
            <a:off x="614962" y="2142792"/>
            <a:ext cx="17058075" cy="6639941"/>
          </a:xfrm>
          <a:prstGeom prst="rect">
            <a:avLst/>
          </a:prstGeom>
        </p:spPr>
        <p:txBody>
          <a:bodyPr anchor="t" rtlCol="false" tIns="0" lIns="0" bIns="0" rIns="0">
            <a:spAutoFit/>
          </a:bodyPr>
          <a:lstStyle/>
          <a:p>
            <a:pPr algn="ctr">
              <a:lnSpc>
                <a:spcPts val="4704"/>
              </a:lnSpc>
              <a:spcBef>
                <a:spcPct val="0"/>
              </a:spcBef>
            </a:pPr>
            <a:r>
              <a:rPr lang="en-US" sz="4200">
                <a:solidFill>
                  <a:srgbClr val="002F6C"/>
                </a:solidFill>
                <a:latin typeface="Termina 2"/>
                <a:ea typeface="Termina 2"/>
                <a:cs typeface="Termina 2"/>
                <a:sym typeface="Termina 2"/>
              </a:rPr>
              <a:t>How to Create an X (Twitter) Account</a:t>
            </a:r>
          </a:p>
          <a:p>
            <a:pPr algn="ctr">
              <a:lnSpc>
                <a:spcPts val="4704"/>
              </a:lnSpc>
              <a:spcBef>
                <a:spcPct val="0"/>
              </a:spcBef>
            </a:pPr>
          </a:p>
          <a:p>
            <a:pPr algn="just" marL="755654" indent="-377827" lvl="1">
              <a:lnSpc>
                <a:spcPts val="3920"/>
              </a:lnSpc>
              <a:spcBef>
                <a:spcPct val="0"/>
              </a:spcBef>
              <a:buAutoNum type="arabicPeriod" startAt="1"/>
            </a:pPr>
            <a:r>
              <a:rPr lang="en-US" sz="3500">
                <a:solidFill>
                  <a:srgbClr val="002F6C"/>
                </a:solidFill>
                <a:latin typeface="Mont"/>
                <a:ea typeface="Mont"/>
                <a:cs typeface="Mont"/>
                <a:sym typeface="Mont"/>
              </a:rPr>
              <a:t>Go to </a:t>
            </a:r>
            <a:r>
              <a:rPr lang="en-US" sz="3500" u="sng">
                <a:solidFill>
                  <a:srgbClr val="002F6C"/>
                </a:solidFill>
                <a:latin typeface="Mont"/>
                <a:ea typeface="Mont"/>
                <a:cs typeface="Mont"/>
                <a:sym typeface="Mont"/>
                <a:hlinkClick r:id="rId3" tooltip="https://www.x.com"/>
              </a:rPr>
              <a:t>www.x.com</a:t>
            </a:r>
            <a:r>
              <a:rPr lang="en-US" sz="3500">
                <a:solidFill>
                  <a:srgbClr val="002F6C"/>
                </a:solidFill>
                <a:latin typeface="Mont"/>
                <a:ea typeface="Mont"/>
                <a:cs typeface="Mont"/>
                <a:sym typeface="Mont"/>
              </a:rPr>
              <a:t> (or download the X app)</a:t>
            </a:r>
          </a:p>
          <a:p>
            <a:pPr algn="just" marL="755654" indent="-377827" lvl="1">
              <a:lnSpc>
                <a:spcPts val="3920"/>
              </a:lnSpc>
              <a:spcBef>
                <a:spcPct val="0"/>
              </a:spcBef>
              <a:buAutoNum type="arabicPeriod" startAt="1"/>
            </a:pPr>
            <a:r>
              <a:rPr lang="en-US" sz="3500">
                <a:solidFill>
                  <a:srgbClr val="002F6C"/>
                </a:solidFill>
                <a:latin typeface="Mont"/>
                <a:ea typeface="Mont"/>
                <a:cs typeface="Mont"/>
                <a:sym typeface="Mont"/>
              </a:rPr>
              <a:t>Click “Sign up”</a:t>
            </a:r>
          </a:p>
          <a:p>
            <a:pPr algn="just" marL="755654" indent="-377827" lvl="1">
              <a:lnSpc>
                <a:spcPts val="3920"/>
              </a:lnSpc>
              <a:spcBef>
                <a:spcPct val="0"/>
              </a:spcBef>
              <a:buAutoNum type="arabicPeriod" startAt="1"/>
            </a:pPr>
            <a:r>
              <a:rPr lang="en-US" sz="3500">
                <a:solidFill>
                  <a:srgbClr val="002F6C"/>
                </a:solidFill>
                <a:latin typeface="Mont"/>
                <a:ea typeface="Mont"/>
                <a:cs typeface="Mont"/>
                <a:sym typeface="Mont"/>
              </a:rPr>
              <a:t>Enter your name, phone number or email, and date of birth</a:t>
            </a:r>
          </a:p>
          <a:p>
            <a:pPr algn="just" marL="755654" indent="-377827" lvl="1">
              <a:lnSpc>
                <a:spcPts val="3920"/>
              </a:lnSpc>
              <a:spcBef>
                <a:spcPct val="0"/>
              </a:spcBef>
              <a:buAutoNum type="arabicPeriod" startAt="1"/>
            </a:pPr>
            <a:r>
              <a:rPr lang="en-US" sz="3500">
                <a:solidFill>
                  <a:srgbClr val="002F6C"/>
                </a:solidFill>
                <a:latin typeface="Mont"/>
                <a:ea typeface="Mont"/>
                <a:cs typeface="Mont"/>
                <a:sym typeface="Mont"/>
              </a:rPr>
              <a:t>Click “Next” and review customization options</a:t>
            </a:r>
          </a:p>
          <a:p>
            <a:pPr algn="just" marL="755654" indent="-377827" lvl="1">
              <a:lnSpc>
                <a:spcPts val="3920"/>
              </a:lnSpc>
              <a:spcBef>
                <a:spcPct val="0"/>
              </a:spcBef>
              <a:buAutoNum type="arabicPeriod" startAt="1"/>
            </a:pPr>
            <a:r>
              <a:rPr lang="en-US" sz="3500">
                <a:solidFill>
                  <a:srgbClr val="002F6C"/>
                </a:solidFill>
                <a:latin typeface="Mont"/>
                <a:ea typeface="Mont"/>
                <a:cs typeface="Mont"/>
                <a:sym typeface="Mont"/>
              </a:rPr>
              <a:t>Click “Sign up” again and verify your email or phone with the code sent to you</a:t>
            </a:r>
          </a:p>
          <a:p>
            <a:pPr algn="just" marL="755654" indent="-377827" lvl="1">
              <a:lnSpc>
                <a:spcPts val="3920"/>
              </a:lnSpc>
              <a:spcBef>
                <a:spcPct val="0"/>
              </a:spcBef>
              <a:buAutoNum type="arabicPeriod" startAt="1"/>
            </a:pPr>
            <a:r>
              <a:rPr lang="en-US" sz="3500">
                <a:solidFill>
                  <a:srgbClr val="002F6C"/>
                </a:solidFill>
                <a:latin typeface="Mont"/>
                <a:ea typeface="Mont"/>
                <a:cs typeface="Mont"/>
                <a:sym typeface="Mont"/>
              </a:rPr>
              <a:t>Create a password</a:t>
            </a:r>
          </a:p>
          <a:p>
            <a:pPr algn="just" marL="755654" indent="-377827" lvl="1">
              <a:lnSpc>
                <a:spcPts val="3920"/>
              </a:lnSpc>
              <a:spcBef>
                <a:spcPct val="0"/>
              </a:spcBef>
              <a:buAutoNum type="arabicPeriod" startAt="1"/>
            </a:pPr>
            <a:r>
              <a:rPr lang="en-US" sz="3500">
                <a:solidFill>
                  <a:srgbClr val="002F6C"/>
                </a:solidFill>
                <a:latin typeface="Mont"/>
                <a:ea typeface="Mont"/>
                <a:cs typeface="Mont"/>
                <a:sym typeface="Mont"/>
              </a:rPr>
              <a:t>Choose a username (handle) or use the one suggested</a:t>
            </a:r>
          </a:p>
          <a:p>
            <a:pPr algn="just" marL="755654" indent="-377827" lvl="1">
              <a:lnSpc>
                <a:spcPts val="3920"/>
              </a:lnSpc>
              <a:spcBef>
                <a:spcPct val="0"/>
              </a:spcBef>
              <a:buAutoNum type="arabicPeriod" startAt="1"/>
            </a:pPr>
            <a:r>
              <a:rPr lang="en-US" sz="3500">
                <a:solidFill>
                  <a:srgbClr val="002F6C"/>
                </a:solidFill>
                <a:latin typeface="Mont"/>
                <a:ea typeface="Mont"/>
                <a:cs typeface="Mont"/>
                <a:sym typeface="Mont"/>
              </a:rPr>
              <a:t>Add a profile photo and bio (optional, but helps personalize your account)</a:t>
            </a:r>
          </a:p>
          <a:p>
            <a:pPr algn="just" marL="755654" indent="-377827" lvl="1">
              <a:lnSpc>
                <a:spcPts val="3920"/>
              </a:lnSpc>
              <a:spcBef>
                <a:spcPct val="0"/>
              </a:spcBef>
              <a:buAutoNum type="arabicPeriod" startAt="1"/>
            </a:pPr>
            <a:r>
              <a:rPr lang="en-US" sz="3500">
                <a:solidFill>
                  <a:srgbClr val="002F6C"/>
                </a:solidFill>
                <a:latin typeface="Mont"/>
                <a:ea typeface="Mont"/>
                <a:cs typeface="Mont"/>
                <a:sym typeface="Mont"/>
              </a:rPr>
              <a:t>Follow topics or accounts to start building your feed</a:t>
            </a:r>
          </a:p>
        </p:txBody>
      </p:sp>
      <p:sp>
        <p:nvSpPr>
          <p:cNvPr name="Freeform 4" id="4"/>
          <p:cNvSpPr/>
          <p:nvPr/>
        </p:nvSpPr>
        <p:spPr>
          <a:xfrm flipH="false" flipV="false" rot="0">
            <a:off x="15741056" y="272116"/>
            <a:ext cx="2134112" cy="2008576"/>
          </a:xfrm>
          <a:custGeom>
            <a:avLst/>
            <a:gdLst/>
            <a:ahLst/>
            <a:cxnLst/>
            <a:rect r="r" b="b" t="t" l="l"/>
            <a:pathLst>
              <a:path h="2008576" w="2134112">
                <a:moveTo>
                  <a:pt x="0" y="0"/>
                </a:moveTo>
                <a:lnTo>
                  <a:pt x="2134112" y="0"/>
                </a:lnTo>
                <a:lnTo>
                  <a:pt x="2134112" y="2008575"/>
                </a:lnTo>
                <a:lnTo>
                  <a:pt x="0" y="2008575"/>
                </a:lnTo>
                <a:lnTo>
                  <a:pt x="0" y="0"/>
                </a:lnTo>
                <a:close/>
              </a:path>
            </a:pathLst>
          </a:custGeom>
          <a:blipFill>
            <a:blip r:embed="rId4"/>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02F6C"/>
        </a:solidFill>
      </p:bgPr>
    </p:bg>
    <p:spTree>
      <p:nvGrpSpPr>
        <p:cNvPr id="1" name=""/>
        <p:cNvGrpSpPr/>
        <p:nvPr/>
      </p:nvGrpSpPr>
      <p:grpSpPr>
        <a:xfrm>
          <a:off x="0" y="0"/>
          <a:ext cx="0" cy="0"/>
          <a:chOff x="0" y="0"/>
          <a:chExt cx="0" cy="0"/>
        </a:xfrm>
      </p:grpSpPr>
      <p:sp>
        <p:nvSpPr>
          <p:cNvPr name="Freeform 2" id="2"/>
          <p:cNvSpPr/>
          <p:nvPr/>
        </p:nvSpPr>
        <p:spPr>
          <a:xfrm flipH="false" flipV="false" rot="0">
            <a:off x="622149" y="5143500"/>
            <a:ext cx="2845312" cy="4270638"/>
          </a:xfrm>
          <a:custGeom>
            <a:avLst/>
            <a:gdLst/>
            <a:ahLst/>
            <a:cxnLst/>
            <a:rect r="r" b="b" t="t" l="l"/>
            <a:pathLst>
              <a:path h="4270638" w="2845312">
                <a:moveTo>
                  <a:pt x="0" y="0"/>
                </a:moveTo>
                <a:lnTo>
                  <a:pt x="2845312" y="0"/>
                </a:lnTo>
                <a:lnTo>
                  <a:pt x="2845312" y="4270638"/>
                </a:lnTo>
                <a:lnTo>
                  <a:pt x="0" y="4270638"/>
                </a:lnTo>
                <a:lnTo>
                  <a:pt x="0" y="0"/>
                </a:lnTo>
                <a:close/>
              </a:path>
            </a:pathLst>
          </a:custGeom>
          <a:blipFill>
            <a:blip r:embed="rId2"/>
            <a:stretch>
              <a:fillRect l="0" t="0" r="0" b="0"/>
            </a:stretch>
          </a:blipFill>
        </p:spPr>
      </p:sp>
      <p:sp>
        <p:nvSpPr>
          <p:cNvPr name="Freeform 3" id="3"/>
          <p:cNvSpPr/>
          <p:nvPr/>
        </p:nvSpPr>
        <p:spPr>
          <a:xfrm flipH="false" flipV="false" rot="0">
            <a:off x="3817427" y="5708812"/>
            <a:ext cx="4712967" cy="3140014"/>
          </a:xfrm>
          <a:custGeom>
            <a:avLst/>
            <a:gdLst/>
            <a:ahLst/>
            <a:cxnLst/>
            <a:rect r="r" b="b" t="t" l="l"/>
            <a:pathLst>
              <a:path h="3140014" w="4712967">
                <a:moveTo>
                  <a:pt x="0" y="0"/>
                </a:moveTo>
                <a:lnTo>
                  <a:pt x="4712966" y="0"/>
                </a:lnTo>
                <a:lnTo>
                  <a:pt x="4712966" y="3140014"/>
                </a:lnTo>
                <a:lnTo>
                  <a:pt x="0" y="3140014"/>
                </a:lnTo>
                <a:lnTo>
                  <a:pt x="0" y="0"/>
                </a:lnTo>
                <a:close/>
              </a:path>
            </a:pathLst>
          </a:custGeom>
          <a:blipFill>
            <a:blip r:embed="rId3"/>
            <a:stretch>
              <a:fillRect l="0" t="0" r="0" b="0"/>
            </a:stretch>
          </a:blipFill>
        </p:spPr>
      </p:sp>
      <p:sp>
        <p:nvSpPr>
          <p:cNvPr name="Freeform 4" id="4"/>
          <p:cNvSpPr/>
          <p:nvPr/>
        </p:nvSpPr>
        <p:spPr>
          <a:xfrm flipH="false" flipV="false" rot="0">
            <a:off x="9738475" y="5097655"/>
            <a:ext cx="4316483" cy="4316483"/>
          </a:xfrm>
          <a:custGeom>
            <a:avLst/>
            <a:gdLst/>
            <a:ahLst/>
            <a:cxnLst/>
            <a:rect r="r" b="b" t="t" l="l"/>
            <a:pathLst>
              <a:path h="4316483" w="4316483">
                <a:moveTo>
                  <a:pt x="0" y="0"/>
                </a:moveTo>
                <a:lnTo>
                  <a:pt x="4316483" y="0"/>
                </a:lnTo>
                <a:lnTo>
                  <a:pt x="4316483" y="4316483"/>
                </a:lnTo>
                <a:lnTo>
                  <a:pt x="0" y="4316483"/>
                </a:lnTo>
                <a:lnTo>
                  <a:pt x="0" y="0"/>
                </a:lnTo>
                <a:close/>
              </a:path>
            </a:pathLst>
          </a:custGeom>
          <a:blipFill>
            <a:blip r:embed="rId4"/>
            <a:stretch>
              <a:fillRect l="0" t="0" r="0" b="0"/>
            </a:stretch>
          </a:blipFill>
        </p:spPr>
      </p:sp>
      <p:sp>
        <p:nvSpPr>
          <p:cNvPr name="Freeform 5" id="5"/>
          <p:cNvSpPr/>
          <p:nvPr/>
        </p:nvSpPr>
        <p:spPr>
          <a:xfrm flipH="false" flipV="false" rot="0">
            <a:off x="14407383" y="5413172"/>
            <a:ext cx="3435654" cy="3435654"/>
          </a:xfrm>
          <a:custGeom>
            <a:avLst/>
            <a:gdLst/>
            <a:ahLst/>
            <a:cxnLst/>
            <a:rect r="r" b="b" t="t" l="l"/>
            <a:pathLst>
              <a:path h="3435654" w="3435654">
                <a:moveTo>
                  <a:pt x="0" y="0"/>
                </a:moveTo>
                <a:lnTo>
                  <a:pt x="3435654" y="0"/>
                </a:lnTo>
                <a:lnTo>
                  <a:pt x="3435654" y="3435654"/>
                </a:lnTo>
                <a:lnTo>
                  <a:pt x="0" y="3435654"/>
                </a:lnTo>
                <a:lnTo>
                  <a:pt x="0" y="0"/>
                </a:lnTo>
                <a:close/>
              </a:path>
            </a:pathLst>
          </a:custGeom>
          <a:blipFill>
            <a:blip r:embed="rId5"/>
            <a:stretch>
              <a:fillRect l="0" t="0" r="0" b="0"/>
            </a:stretch>
          </a:blipFill>
        </p:spPr>
      </p:sp>
      <p:sp>
        <p:nvSpPr>
          <p:cNvPr name="TextBox 6" id="6"/>
          <p:cNvSpPr txBox="true"/>
          <p:nvPr/>
        </p:nvSpPr>
        <p:spPr>
          <a:xfrm rot="0">
            <a:off x="514350" y="653177"/>
            <a:ext cx="17773650" cy="4052298"/>
          </a:xfrm>
          <a:prstGeom prst="rect">
            <a:avLst/>
          </a:prstGeom>
        </p:spPr>
        <p:txBody>
          <a:bodyPr anchor="t" rtlCol="false" tIns="0" lIns="0" bIns="0" rIns="0">
            <a:spAutoFit/>
          </a:bodyPr>
          <a:lstStyle/>
          <a:p>
            <a:pPr algn="l">
              <a:lnSpc>
                <a:spcPts val="3970"/>
              </a:lnSpc>
              <a:spcBef>
                <a:spcPct val="0"/>
              </a:spcBef>
            </a:pPr>
            <a:r>
              <a:rPr lang="en-US" sz="2835">
                <a:solidFill>
                  <a:srgbClr val="FFFFFF"/>
                </a:solidFill>
                <a:latin typeface="Mont"/>
                <a:ea typeface="Mont"/>
                <a:cs typeface="Mont"/>
                <a:sym typeface="Mont"/>
              </a:rPr>
              <a:t>Top social media contributors across all platforms will also be awarded. </a:t>
            </a:r>
          </a:p>
          <a:p>
            <a:pPr algn="l">
              <a:lnSpc>
                <a:spcPts val="3970"/>
              </a:lnSpc>
              <a:spcBef>
                <a:spcPct val="0"/>
              </a:spcBef>
            </a:pPr>
          </a:p>
          <a:p>
            <a:pPr algn="l" marL="612232" indent="-306116" lvl="1">
              <a:lnSpc>
                <a:spcPts val="3970"/>
              </a:lnSpc>
              <a:buFont typeface="Arial"/>
              <a:buChar char="•"/>
            </a:pPr>
            <a:r>
              <a:rPr lang="en-US" sz="2835">
                <a:solidFill>
                  <a:srgbClr val="FFFFFF"/>
                </a:solidFill>
                <a:latin typeface="Mont"/>
                <a:ea typeface="Mont"/>
                <a:cs typeface="Mont"/>
                <a:sym typeface="Mont"/>
              </a:rPr>
              <a:t>Recognition occurs quarterly</a:t>
            </a:r>
          </a:p>
          <a:p>
            <a:pPr algn="l" marL="612232" indent="-306116" lvl="1">
              <a:lnSpc>
                <a:spcPts val="3970"/>
              </a:lnSpc>
              <a:buFont typeface="Arial"/>
              <a:buChar char="•"/>
            </a:pPr>
            <a:r>
              <a:rPr lang="en-US" sz="2835">
                <a:solidFill>
                  <a:srgbClr val="FFFFFF"/>
                </a:solidFill>
                <a:latin typeface="Mont"/>
                <a:ea typeface="Mont"/>
                <a:cs typeface="Mont"/>
                <a:sym typeface="Mont"/>
              </a:rPr>
              <a:t>The top 5 employees with the most impactful social media engagement will be selected and put in a drawing to win 150 points. The other 4 remaining employees not drawn will be awarded 50 points. </a:t>
            </a:r>
          </a:p>
          <a:p>
            <a:pPr algn="l">
              <a:lnSpc>
                <a:spcPts val="3970"/>
              </a:lnSpc>
            </a:pPr>
          </a:p>
          <a:p>
            <a:pPr algn="l">
              <a:lnSpc>
                <a:spcPts val="3970"/>
              </a:lnSpc>
            </a:pPr>
            <a:r>
              <a:rPr lang="en-US" sz="2835">
                <a:solidFill>
                  <a:srgbClr val="FFFFFF"/>
                </a:solidFill>
                <a:latin typeface="Mont"/>
                <a:ea typeface="Mont"/>
                <a:cs typeface="Mont"/>
                <a:sym typeface="Mont"/>
              </a:rPr>
              <a:t>Examples of items for 150 points:</a:t>
            </a:r>
          </a:p>
        </p:txBody>
      </p:sp>
      <p:sp>
        <p:nvSpPr>
          <p:cNvPr name="TextBox 7" id="7"/>
          <p:cNvSpPr txBox="true"/>
          <p:nvPr/>
        </p:nvSpPr>
        <p:spPr>
          <a:xfrm rot="0">
            <a:off x="4025507" y="4110860"/>
            <a:ext cx="17773650" cy="594614"/>
          </a:xfrm>
          <a:prstGeom prst="rect">
            <a:avLst/>
          </a:prstGeom>
        </p:spPr>
        <p:txBody>
          <a:bodyPr anchor="t" rtlCol="false" tIns="0" lIns="0" bIns="0" rIns="0">
            <a:spAutoFit/>
          </a:bodyPr>
          <a:lstStyle/>
          <a:p>
            <a:pPr algn="ctr">
              <a:lnSpc>
                <a:spcPts val="3976"/>
              </a:lnSpc>
              <a:spcBef>
                <a:spcPct val="0"/>
              </a:spcBef>
            </a:pPr>
            <a:r>
              <a:rPr lang="en-US" sz="2840">
                <a:solidFill>
                  <a:srgbClr val="FFFFFF"/>
                </a:solidFill>
                <a:latin typeface="Mont"/>
                <a:ea typeface="Mont"/>
                <a:cs typeface="Mont"/>
                <a:sym typeface="Mont"/>
              </a:rPr>
              <a:t>Examples of items for 50 points:</a:t>
            </a:r>
          </a:p>
        </p:txBody>
      </p:sp>
      <p:sp>
        <p:nvSpPr>
          <p:cNvPr name="TextBox 8" id="8"/>
          <p:cNvSpPr txBox="true"/>
          <p:nvPr/>
        </p:nvSpPr>
        <p:spPr>
          <a:xfrm rot="0">
            <a:off x="514350" y="9747513"/>
            <a:ext cx="17773650" cy="398398"/>
          </a:xfrm>
          <a:prstGeom prst="rect">
            <a:avLst/>
          </a:prstGeom>
        </p:spPr>
        <p:txBody>
          <a:bodyPr anchor="t" rtlCol="false" tIns="0" lIns="0" bIns="0" rIns="0">
            <a:spAutoFit/>
          </a:bodyPr>
          <a:lstStyle/>
          <a:p>
            <a:pPr algn="ctr">
              <a:lnSpc>
                <a:spcPts val="2716"/>
              </a:lnSpc>
              <a:spcBef>
                <a:spcPct val="0"/>
              </a:spcBef>
            </a:pPr>
            <a:r>
              <a:rPr lang="en-US" sz="1940">
                <a:solidFill>
                  <a:srgbClr val="FFFFFF"/>
                </a:solidFill>
                <a:latin typeface="Mont"/>
                <a:ea typeface="Mont"/>
                <a:cs typeface="Mont"/>
                <a:sym typeface="Mont"/>
              </a:rPr>
              <a:t>For any questions regarding Awardco, please contact Chloe Scott. cscott@cecnrg.com</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593931" y="2008164"/>
            <a:ext cx="6665369" cy="6665343"/>
            <a:chOff x="0" y="0"/>
            <a:chExt cx="6350000" cy="6349975"/>
          </a:xfrm>
        </p:grpSpPr>
        <p:sp>
          <p:nvSpPr>
            <p:cNvPr name="Freeform 3" id="3"/>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25046" t="0" r="-25046" b="0"/>
              </a:stretch>
            </a:blipFill>
          </p:spPr>
        </p:sp>
      </p:grpSp>
      <p:sp>
        <p:nvSpPr>
          <p:cNvPr name="Freeform 4" id="4"/>
          <p:cNvSpPr/>
          <p:nvPr/>
        </p:nvSpPr>
        <p:spPr>
          <a:xfrm flipH="false" flipV="false" rot="0">
            <a:off x="3093653" y="4611748"/>
            <a:ext cx="3872553" cy="3872553"/>
          </a:xfrm>
          <a:custGeom>
            <a:avLst/>
            <a:gdLst/>
            <a:ahLst/>
            <a:cxnLst/>
            <a:rect r="r" b="b" t="t" l="l"/>
            <a:pathLst>
              <a:path h="3872553" w="3872553">
                <a:moveTo>
                  <a:pt x="0" y="0"/>
                </a:moveTo>
                <a:lnTo>
                  <a:pt x="3872553" y="0"/>
                </a:lnTo>
                <a:lnTo>
                  <a:pt x="3872553" y="3872553"/>
                </a:lnTo>
                <a:lnTo>
                  <a:pt x="0" y="3872553"/>
                </a:lnTo>
                <a:lnTo>
                  <a:pt x="0" y="0"/>
                </a:lnTo>
                <a:close/>
              </a:path>
            </a:pathLst>
          </a:custGeom>
          <a:blipFill>
            <a:blip r:embed="rId3"/>
            <a:stretch>
              <a:fillRect l="0" t="0" r="0" b="0"/>
            </a:stretch>
          </a:blipFill>
        </p:spPr>
      </p:sp>
      <p:sp>
        <p:nvSpPr>
          <p:cNvPr name="TextBox 5" id="5"/>
          <p:cNvSpPr txBox="true"/>
          <p:nvPr/>
        </p:nvSpPr>
        <p:spPr>
          <a:xfrm rot="0">
            <a:off x="557965" y="341779"/>
            <a:ext cx="9257060" cy="2397761"/>
          </a:xfrm>
          <a:prstGeom prst="rect">
            <a:avLst/>
          </a:prstGeom>
        </p:spPr>
        <p:txBody>
          <a:bodyPr anchor="t" rtlCol="false" tIns="0" lIns="0" bIns="0" rIns="0">
            <a:spAutoFit/>
          </a:bodyPr>
          <a:lstStyle/>
          <a:p>
            <a:pPr algn="l">
              <a:lnSpc>
                <a:spcPts val="6439"/>
              </a:lnSpc>
            </a:pPr>
            <a:r>
              <a:rPr lang="en-US" sz="4599">
                <a:solidFill>
                  <a:srgbClr val="FFC72C"/>
                </a:solidFill>
                <a:latin typeface="Termina 1"/>
                <a:ea typeface="Termina 1"/>
                <a:cs typeface="Termina 1"/>
                <a:sym typeface="Termina 1"/>
              </a:rPr>
              <a:t>All that’s left, is to follow and engage with our socials!</a:t>
            </a:r>
          </a:p>
        </p:txBody>
      </p:sp>
      <p:sp>
        <p:nvSpPr>
          <p:cNvPr name="TextBox 6" id="6"/>
          <p:cNvSpPr txBox="true"/>
          <p:nvPr/>
        </p:nvSpPr>
        <p:spPr>
          <a:xfrm rot="0">
            <a:off x="267110" y="2961353"/>
            <a:ext cx="9257060" cy="941071"/>
          </a:xfrm>
          <a:prstGeom prst="rect">
            <a:avLst/>
          </a:prstGeom>
        </p:spPr>
        <p:txBody>
          <a:bodyPr anchor="t" rtlCol="false" tIns="0" lIns="0" bIns="0" rIns="0">
            <a:spAutoFit/>
          </a:bodyPr>
          <a:lstStyle/>
          <a:p>
            <a:pPr algn="ctr">
              <a:lnSpc>
                <a:spcPts val="3779"/>
              </a:lnSpc>
            </a:pPr>
            <a:r>
              <a:rPr lang="en-US" sz="2699">
                <a:solidFill>
                  <a:srgbClr val="002F6C"/>
                </a:solidFill>
                <a:latin typeface="Termina 3"/>
                <a:ea typeface="Termina 3"/>
                <a:cs typeface="Termina 3"/>
                <a:sym typeface="Termina 3"/>
              </a:rPr>
              <a:t>The QR code below will direct you to a link featuring all of our social media accounts.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A6A6A6">
                <a:alpha val="100000"/>
              </a:srgbClr>
            </a:gs>
            <a:gs pos="100000">
              <a:srgbClr val="FFFFF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5715000" y="8281675"/>
            <a:ext cx="6858000" cy="3020240"/>
          </a:xfrm>
          <a:custGeom>
            <a:avLst/>
            <a:gdLst/>
            <a:ahLst/>
            <a:cxnLst/>
            <a:rect r="r" b="b" t="t" l="l"/>
            <a:pathLst>
              <a:path h="3020240" w="6858000">
                <a:moveTo>
                  <a:pt x="0" y="0"/>
                </a:moveTo>
                <a:lnTo>
                  <a:pt x="6858000" y="0"/>
                </a:lnTo>
                <a:lnTo>
                  <a:pt x="6858000" y="3020240"/>
                </a:lnTo>
                <a:lnTo>
                  <a:pt x="0" y="3020240"/>
                </a:lnTo>
                <a:lnTo>
                  <a:pt x="0" y="0"/>
                </a:lnTo>
                <a:close/>
              </a:path>
            </a:pathLst>
          </a:custGeom>
          <a:blipFill>
            <a:blip r:embed="rId2"/>
            <a:stretch>
              <a:fillRect l="0" t="0" r="0" b="0"/>
            </a:stretch>
          </a:blipFill>
        </p:spPr>
      </p:sp>
      <p:sp>
        <p:nvSpPr>
          <p:cNvPr name="TextBox 3" id="3"/>
          <p:cNvSpPr txBox="true"/>
          <p:nvPr/>
        </p:nvSpPr>
        <p:spPr>
          <a:xfrm rot="0">
            <a:off x="2177561" y="3691392"/>
            <a:ext cx="14202666" cy="647373"/>
          </a:xfrm>
          <a:prstGeom prst="rect">
            <a:avLst/>
          </a:prstGeom>
        </p:spPr>
        <p:txBody>
          <a:bodyPr anchor="t" rtlCol="false" tIns="0" lIns="0" bIns="0" rIns="0">
            <a:spAutoFit/>
          </a:bodyPr>
          <a:lstStyle/>
          <a:p>
            <a:pPr algn="ctr">
              <a:lnSpc>
                <a:spcPts val="5331"/>
              </a:lnSpc>
            </a:pPr>
            <a:r>
              <a:rPr lang="en-US" sz="3808">
                <a:solidFill>
                  <a:srgbClr val="002F6C"/>
                </a:solidFill>
                <a:latin typeface="Termina 2"/>
                <a:ea typeface="Termina 2"/>
                <a:cs typeface="Termina 2"/>
                <a:sym typeface="Termina 2"/>
              </a:rPr>
              <a:t>Thank you for striving to be the best everyday!</a:t>
            </a:r>
          </a:p>
        </p:txBody>
      </p:sp>
      <p:sp>
        <p:nvSpPr>
          <p:cNvPr name="TextBox 4" id="4"/>
          <p:cNvSpPr txBox="true"/>
          <p:nvPr/>
        </p:nvSpPr>
        <p:spPr>
          <a:xfrm rot="0">
            <a:off x="2042667" y="5105400"/>
            <a:ext cx="14202666" cy="1564005"/>
          </a:xfrm>
          <a:prstGeom prst="rect">
            <a:avLst/>
          </a:prstGeom>
        </p:spPr>
        <p:txBody>
          <a:bodyPr anchor="t" rtlCol="false" tIns="0" lIns="0" bIns="0" rIns="0">
            <a:spAutoFit/>
          </a:bodyPr>
          <a:lstStyle/>
          <a:p>
            <a:pPr algn="ctr">
              <a:lnSpc>
                <a:spcPts val="2520"/>
              </a:lnSpc>
            </a:pPr>
            <a:r>
              <a:rPr lang="en-US" sz="1800">
                <a:solidFill>
                  <a:srgbClr val="002F6C"/>
                </a:solidFill>
                <a:latin typeface="Termina 3"/>
                <a:ea typeface="Termina 3"/>
                <a:cs typeface="Termina 3"/>
                <a:sym typeface="Termina 3"/>
              </a:rPr>
              <a:t>Please contact Alexa with any questions you may have!</a:t>
            </a:r>
          </a:p>
          <a:p>
            <a:pPr algn="ctr">
              <a:lnSpc>
                <a:spcPts val="2520"/>
              </a:lnSpc>
            </a:pPr>
          </a:p>
          <a:p>
            <a:pPr algn="ctr">
              <a:lnSpc>
                <a:spcPts val="2520"/>
              </a:lnSpc>
            </a:pPr>
            <a:r>
              <a:rPr lang="en-US" sz="1800">
                <a:solidFill>
                  <a:srgbClr val="002F6C"/>
                </a:solidFill>
                <a:latin typeface="Termina 3"/>
                <a:ea typeface="Termina 3"/>
                <a:cs typeface="Termina 3"/>
                <a:sym typeface="Termina 3"/>
              </a:rPr>
              <a:t>aakers@cecnrg.com</a:t>
            </a:r>
          </a:p>
          <a:p>
            <a:pPr algn="ctr">
              <a:lnSpc>
                <a:spcPts val="2520"/>
              </a:lnSpc>
            </a:pPr>
            <a:r>
              <a:rPr lang="en-US" sz="1800">
                <a:solidFill>
                  <a:srgbClr val="002F6C"/>
                </a:solidFill>
                <a:latin typeface="Termina 3"/>
                <a:ea typeface="Termina 3"/>
                <a:cs typeface="Termina 3"/>
                <a:sym typeface="Termina 3"/>
              </a:rPr>
              <a:t>361-677-2703</a:t>
            </a:r>
          </a:p>
          <a:p>
            <a:pPr algn="ctr">
              <a:lnSpc>
                <a:spcPts val="2520"/>
              </a:lnSpc>
            </a:pPr>
            <a:r>
              <a:rPr lang="en-US" sz="1800">
                <a:solidFill>
                  <a:srgbClr val="002F6C"/>
                </a:solidFill>
                <a:latin typeface="Termina 3"/>
                <a:ea typeface="Termina 3"/>
                <a:cs typeface="Termina 3"/>
                <a:sym typeface="Termina 3"/>
              </a:rPr>
              <a:t> Marketing &amp; Communications Specialist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333" r="0" b="-9333"/>
            </a:stretch>
          </a:blipFill>
        </p:spPr>
      </p:sp>
      <p:grpSp>
        <p:nvGrpSpPr>
          <p:cNvPr name="Group 3" id="3"/>
          <p:cNvGrpSpPr/>
          <p:nvPr/>
        </p:nvGrpSpPr>
        <p:grpSpPr>
          <a:xfrm rot="0">
            <a:off x="3382277" y="-598613"/>
            <a:ext cx="11484227" cy="11484227"/>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855"/>
            </a:solidFill>
          </p:spPr>
        </p:sp>
      </p:grpSp>
      <p:grpSp>
        <p:nvGrpSpPr>
          <p:cNvPr name="Group 5" id="5"/>
          <p:cNvGrpSpPr/>
          <p:nvPr/>
        </p:nvGrpSpPr>
        <p:grpSpPr>
          <a:xfrm rot="0">
            <a:off x="12762750" y="276900"/>
            <a:ext cx="1968718" cy="1968718"/>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72C"/>
            </a:solidFill>
          </p:spPr>
        </p:sp>
      </p:grpSp>
      <p:sp>
        <p:nvSpPr>
          <p:cNvPr name="TextBox 7" id="7"/>
          <p:cNvSpPr txBox="true"/>
          <p:nvPr/>
        </p:nvSpPr>
        <p:spPr>
          <a:xfrm rot="0">
            <a:off x="3648145" y="4306570"/>
            <a:ext cx="10940163" cy="1623695"/>
          </a:xfrm>
          <a:prstGeom prst="rect">
            <a:avLst/>
          </a:prstGeom>
        </p:spPr>
        <p:txBody>
          <a:bodyPr anchor="t" rtlCol="false" tIns="0" lIns="0" bIns="0" rIns="0">
            <a:spAutoFit/>
          </a:bodyPr>
          <a:lstStyle/>
          <a:p>
            <a:pPr algn="ctr">
              <a:lnSpc>
                <a:spcPts val="6580"/>
              </a:lnSpc>
            </a:pPr>
            <a:r>
              <a:rPr lang="en-US" sz="4700">
                <a:solidFill>
                  <a:srgbClr val="FFFFFF"/>
                </a:solidFill>
                <a:latin typeface="Termina 1"/>
                <a:ea typeface="Termina 1"/>
                <a:cs typeface="Termina 1"/>
                <a:sym typeface="Termina 1"/>
              </a:rPr>
              <a:t>Why follow and engage with CEC social media accounts?</a:t>
            </a:r>
          </a:p>
        </p:txBody>
      </p:sp>
      <p:grpSp>
        <p:nvGrpSpPr>
          <p:cNvPr name="Group 8" id="8"/>
          <p:cNvGrpSpPr/>
          <p:nvPr/>
        </p:nvGrpSpPr>
        <p:grpSpPr>
          <a:xfrm rot="0">
            <a:off x="4361455" y="8187172"/>
            <a:ext cx="866657" cy="866657"/>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2F6C"/>
        </a:solidFill>
      </p:bgPr>
    </p:bg>
    <p:spTree>
      <p:nvGrpSpPr>
        <p:cNvPr id="1" name=""/>
        <p:cNvGrpSpPr/>
        <p:nvPr/>
      </p:nvGrpSpPr>
      <p:grpSpPr>
        <a:xfrm>
          <a:off x="0" y="0"/>
          <a:ext cx="0" cy="0"/>
          <a:chOff x="0" y="0"/>
          <a:chExt cx="0" cy="0"/>
        </a:xfrm>
      </p:grpSpPr>
      <p:grpSp>
        <p:nvGrpSpPr>
          <p:cNvPr name="Group 2" id="2"/>
          <p:cNvGrpSpPr/>
          <p:nvPr/>
        </p:nvGrpSpPr>
        <p:grpSpPr>
          <a:xfrm rot="0">
            <a:off x="866627" y="2871656"/>
            <a:ext cx="5401374" cy="5401374"/>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sp>
        <p:nvSpPr>
          <p:cNvPr name="TextBox 4" id="4"/>
          <p:cNvSpPr txBox="true"/>
          <p:nvPr/>
        </p:nvSpPr>
        <p:spPr>
          <a:xfrm rot="0">
            <a:off x="7632275" y="3638130"/>
            <a:ext cx="3062019" cy="3099609"/>
          </a:xfrm>
          <a:prstGeom prst="rect">
            <a:avLst/>
          </a:prstGeom>
        </p:spPr>
        <p:txBody>
          <a:bodyPr anchor="t" rtlCol="false" tIns="0" lIns="0" bIns="0" rIns="0">
            <a:spAutoFit/>
          </a:bodyPr>
          <a:lstStyle/>
          <a:p>
            <a:pPr algn="ctr">
              <a:lnSpc>
                <a:spcPts val="3970"/>
              </a:lnSpc>
            </a:pPr>
            <a:r>
              <a:rPr lang="en-US" sz="2835">
                <a:solidFill>
                  <a:srgbClr val="513A45"/>
                </a:solidFill>
                <a:latin typeface="Mont"/>
                <a:ea typeface="Mont"/>
                <a:cs typeface="Mont"/>
                <a:sym typeface="Mont"/>
              </a:rPr>
              <a:t>What will your script be and how will y</a:t>
            </a:r>
            <a:r>
              <a:rPr lang="en-US" sz="2835">
                <a:solidFill>
                  <a:srgbClr val="513A45"/>
                </a:solidFill>
                <a:latin typeface="Mont"/>
                <a:ea typeface="Mont"/>
                <a:cs typeface="Mont"/>
                <a:sym typeface="Mont"/>
              </a:rPr>
              <a:t>ou access it while you record?</a:t>
            </a:r>
          </a:p>
          <a:p>
            <a:pPr algn="ctr">
              <a:lnSpc>
                <a:spcPts val="3970"/>
              </a:lnSpc>
            </a:pPr>
          </a:p>
        </p:txBody>
      </p:sp>
      <p:sp>
        <p:nvSpPr>
          <p:cNvPr name="TextBox 5" id="5"/>
          <p:cNvSpPr txBox="true"/>
          <p:nvPr/>
        </p:nvSpPr>
        <p:spPr>
          <a:xfrm rot="0">
            <a:off x="12975077" y="3778885"/>
            <a:ext cx="3405236" cy="3062605"/>
          </a:xfrm>
          <a:prstGeom prst="rect">
            <a:avLst/>
          </a:prstGeom>
        </p:spPr>
        <p:txBody>
          <a:bodyPr anchor="t" rtlCol="false" tIns="0" lIns="0" bIns="0" rIns="0">
            <a:spAutoFit/>
          </a:bodyPr>
          <a:lstStyle/>
          <a:p>
            <a:pPr algn="ctr">
              <a:lnSpc>
                <a:spcPts val="3919"/>
              </a:lnSpc>
            </a:pPr>
            <a:r>
              <a:rPr lang="en-US" sz="2799">
                <a:solidFill>
                  <a:srgbClr val="513A45"/>
                </a:solidFill>
                <a:latin typeface="Mont"/>
                <a:ea typeface="Mont"/>
                <a:cs typeface="Mont"/>
                <a:sym typeface="Mont"/>
              </a:rPr>
              <a:t>Will you insert questions into the video? How will le</a:t>
            </a:r>
            <a:r>
              <a:rPr lang="en-US" sz="2799">
                <a:solidFill>
                  <a:srgbClr val="513A45"/>
                </a:solidFill>
                <a:latin typeface="Mont"/>
                <a:ea typeface="Mont"/>
                <a:cs typeface="Mont"/>
                <a:sym typeface="Mont"/>
              </a:rPr>
              <a:t>arners share their answers?</a:t>
            </a:r>
          </a:p>
          <a:p>
            <a:pPr algn="ctr">
              <a:lnSpc>
                <a:spcPts val="3919"/>
              </a:lnSpc>
            </a:pPr>
          </a:p>
        </p:txBody>
      </p:sp>
      <p:grpSp>
        <p:nvGrpSpPr>
          <p:cNvPr name="Group 6" id="6"/>
          <p:cNvGrpSpPr/>
          <p:nvPr/>
        </p:nvGrpSpPr>
        <p:grpSpPr>
          <a:xfrm rot="0">
            <a:off x="6575892" y="2871656"/>
            <a:ext cx="5401374" cy="5401374"/>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nvGrpSpPr>
          <p:cNvPr name="Group 8" id="8"/>
          <p:cNvGrpSpPr/>
          <p:nvPr/>
        </p:nvGrpSpPr>
        <p:grpSpPr>
          <a:xfrm rot="0">
            <a:off x="12407623" y="2690463"/>
            <a:ext cx="5401374" cy="540137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sp>
        <p:nvSpPr>
          <p:cNvPr name="Freeform 10" id="10"/>
          <p:cNvSpPr/>
          <p:nvPr/>
        </p:nvSpPr>
        <p:spPr>
          <a:xfrm flipH="false" flipV="false" rot="0">
            <a:off x="8065966" y="8920567"/>
            <a:ext cx="2421225" cy="979225"/>
          </a:xfrm>
          <a:custGeom>
            <a:avLst/>
            <a:gdLst/>
            <a:ahLst/>
            <a:cxnLst/>
            <a:rect r="r" b="b" t="t" l="l"/>
            <a:pathLst>
              <a:path h="979225" w="2421225">
                <a:moveTo>
                  <a:pt x="0" y="0"/>
                </a:moveTo>
                <a:lnTo>
                  <a:pt x="2421225" y="0"/>
                </a:lnTo>
                <a:lnTo>
                  <a:pt x="2421225" y="979225"/>
                </a:lnTo>
                <a:lnTo>
                  <a:pt x="0" y="979225"/>
                </a:lnTo>
                <a:lnTo>
                  <a:pt x="0" y="0"/>
                </a:lnTo>
                <a:close/>
              </a:path>
            </a:pathLst>
          </a:custGeom>
          <a:blipFill>
            <a:blip r:embed="rId2"/>
            <a:stretch>
              <a:fillRect l="0" t="0" r="0" b="0"/>
            </a:stretch>
          </a:blipFill>
        </p:spPr>
      </p:sp>
      <p:sp>
        <p:nvSpPr>
          <p:cNvPr name="TextBox 11" id="11"/>
          <p:cNvSpPr txBox="true"/>
          <p:nvPr/>
        </p:nvSpPr>
        <p:spPr>
          <a:xfrm rot="0">
            <a:off x="967595" y="630685"/>
            <a:ext cx="16617967" cy="1299457"/>
          </a:xfrm>
          <a:prstGeom prst="rect">
            <a:avLst/>
          </a:prstGeom>
        </p:spPr>
        <p:txBody>
          <a:bodyPr anchor="t" rtlCol="false" tIns="0" lIns="0" bIns="0" rIns="0">
            <a:spAutoFit/>
          </a:bodyPr>
          <a:lstStyle/>
          <a:p>
            <a:pPr algn="l">
              <a:lnSpc>
                <a:spcPts val="10600"/>
              </a:lnSpc>
            </a:pPr>
            <a:r>
              <a:rPr lang="en-US" sz="7571">
                <a:solidFill>
                  <a:srgbClr val="FFFFFF"/>
                </a:solidFill>
                <a:latin typeface="Termina 1"/>
                <a:ea typeface="Termina 1"/>
                <a:cs typeface="Termina 1"/>
                <a:sym typeface="Termina 1"/>
              </a:rPr>
              <a:t>Because, it affects you too!</a:t>
            </a:r>
          </a:p>
        </p:txBody>
      </p:sp>
      <p:sp>
        <p:nvSpPr>
          <p:cNvPr name="TextBox 12" id="12"/>
          <p:cNvSpPr txBox="true"/>
          <p:nvPr/>
        </p:nvSpPr>
        <p:spPr>
          <a:xfrm rot="0">
            <a:off x="1596557" y="3746401"/>
            <a:ext cx="3931585" cy="3499485"/>
          </a:xfrm>
          <a:prstGeom prst="rect">
            <a:avLst/>
          </a:prstGeom>
        </p:spPr>
        <p:txBody>
          <a:bodyPr anchor="t" rtlCol="false" tIns="0" lIns="0" bIns="0" rIns="0">
            <a:spAutoFit/>
          </a:bodyPr>
          <a:lstStyle/>
          <a:p>
            <a:pPr algn="ctr">
              <a:lnSpc>
                <a:spcPts val="3640"/>
              </a:lnSpc>
            </a:pPr>
            <a:r>
              <a:rPr lang="en-US" sz="2600">
                <a:solidFill>
                  <a:srgbClr val="002855"/>
                </a:solidFill>
                <a:latin typeface="Mont"/>
                <a:ea typeface="Mont"/>
                <a:cs typeface="Mont"/>
                <a:sym typeface="Mont"/>
              </a:rPr>
              <a:t>Boosts Brand Visibility and Credibility</a:t>
            </a:r>
          </a:p>
          <a:p>
            <a:pPr algn="ctr">
              <a:lnSpc>
                <a:spcPts val="2240"/>
              </a:lnSpc>
            </a:pPr>
            <a:r>
              <a:rPr lang="en-US" sz="1600">
                <a:solidFill>
                  <a:srgbClr val="002855"/>
                </a:solidFill>
                <a:latin typeface="Mont"/>
                <a:ea typeface="Mont"/>
                <a:cs typeface="Mont"/>
                <a:sym typeface="Mont"/>
              </a:rPr>
              <a:t> When employees like, share, or comment on company posts, it amplifies the reach of the content to their personal networks. This organic engagement enhances brand awareness and signals to potential clients that the company has an engaged and supportive workforce, which builds trust and credibility.</a:t>
            </a:r>
          </a:p>
        </p:txBody>
      </p:sp>
      <p:sp>
        <p:nvSpPr>
          <p:cNvPr name="TextBox 13" id="13"/>
          <p:cNvSpPr txBox="true"/>
          <p:nvPr/>
        </p:nvSpPr>
        <p:spPr>
          <a:xfrm rot="0">
            <a:off x="7219801" y="3719180"/>
            <a:ext cx="4236020" cy="2947035"/>
          </a:xfrm>
          <a:prstGeom prst="rect">
            <a:avLst/>
          </a:prstGeom>
        </p:spPr>
        <p:txBody>
          <a:bodyPr anchor="t" rtlCol="false" tIns="0" lIns="0" bIns="0" rIns="0">
            <a:spAutoFit/>
          </a:bodyPr>
          <a:lstStyle/>
          <a:p>
            <a:pPr algn="ctr">
              <a:lnSpc>
                <a:spcPts val="3640"/>
              </a:lnSpc>
            </a:pPr>
            <a:r>
              <a:rPr lang="en-US" sz="2600">
                <a:solidFill>
                  <a:srgbClr val="002855"/>
                </a:solidFill>
                <a:latin typeface="Mont"/>
                <a:ea typeface="Mont"/>
                <a:cs typeface="Mont"/>
                <a:sym typeface="Mont"/>
              </a:rPr>
              <a:t>Reinforces Company Culture and Values</a:t>
            </a:r>
          </a:p>
          <a:p>
            <a:pPr algn="ctr">
              <a:lnSpc>
                <a:spcPts val="2240"/>
              </a:lnSpc>
            </a:pPr>
            <a:r>
              <a:rPr lang="en-US" sz="1600">
                <a:solidFill>
                  <a:srgbClr val="002855"/>
                </a:solidFill>
                <a:latin typeface="Mont"/>
                <a:ea typeface="Mont"/>
                <a:cs typeface="Mont"/>
                <a:sym typeface="Mont"/>
              </a:rPr>
              <a:t> Employee interaction on social media showcases a unified and active workplace culture. It gives the public—and potential recruits—a window into the company’s values, team dynamics, and internal pride, helping attract talent and customers aligned with the brand.</a:t>
            </a:r>
          </a:p>
        </p:txBody>
      </p:sp>
      <p:sp>
        <p:nvSpPr>
          <p:cNvPr name="TextBox 14" id="14"/>
          <p:cNvSpPr txBox="true"/>
          <p:nvPr/>
        </p:nvSpPr>
        <p:spPr>
          <a:xfrm rot="0">
            <a:off x="13020916" y="3647655"/>
            <a:ext cx="4174788" cy="3223260"/>
          </a:xfrm>
          <a:prstGeom prst="rect">
            <a:avLst/>
          </a:prstGeom>
        </p:spPr>
        <p:txBody>
          <a:bodyPr anchor="t" rtlCol="false" tIns="0" lIns="0" bIns="0" rIns="0">
            <a:spAutoFit/>
          </a:bodyPr>
          <a:lstStyle/>
          <a:p>
            <a:pPr algn="ctr">
              <a:lnSpc>
                <a:spcPts val="3640"/>
              </a:lnSpc>
            </a:pPr>
            <a:r>
              <a:rPr lang="en-US" sz="2600">
                <a:solidFill>
                  <a:srgbClr val="002855"/>
                </a:solidFill>
                <a:latin typeface="Mont"/>
                <a:ea typeface="Mont"/>
                <a:cs typeface="Mont"/>
                <a:sym typeface="Mont"/>
              </a:rPr>
              <a:t>Strengthens Employee Advocacy and Influence</a:t>
            </a:r>
          </a:p>
          <a:p>
            <a:pPr algn="ctr">
              <a:lnSpc>
                <a:spcPts val="2240"/>
              </a:lnSpc>
            </a:pPr>
            <a:r>
              <a:rPr lang="en-US" sz="1600">
                <a:solidFill>
                  <a:srgbClr val="002855"/>
                </a:solidFill>
                <a:latin typeface="Mont"/>
                <a:ea typeface="Mont"/>
                <a:cs typeface="Mont"/>
                <a:sym typeface="Mont"/>
              </a:rPr>
              <a:t> Employees are often seen as more authentic and trustworthy than official corporate channels. Their engagement turns them into brand ambassadors, which can positively influence opinions and drive engagement, recruitment, and even sales through word-of-mouth marketing.</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16976" y="1810829"/>
            <a:ext cx="6665369" cy="6665343"/>
            <a:chOff x="0" y="0"/>
            <a:chExt cx="6350000" cy="6349975"/>
          </a:xfrm>
        </p:grpSpPr>
        <p:sp>
          <p:nvSpPr>
            <p:cNvPr name="Freeform 3" id="3"/>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24906" t="0" r="-24906" b="0"/>
              </a:stretch>
            </a:blipFill>
          </p:spPr>
        </p:sp>
      </p:grpSp>
      <p:grpSp>
        <p:nvGrpSpPr>
          <p:cNvPr name="Group 4" id="4"/>
          <p:cNvGrpSpPr/>
          <p:nvPr/>
        </p:nvGrpSpPr>
        <p:grpSpPr>
          <a:xfrm rot="0">
            <a:off x="854505" y="2064973"/>
            <a:ext cx="1385462" cy="1385462"/>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855"/>
            </a:solidFill>
          </p:spPr>
        </p:sp>
      </p:grpSp>
      <p:grpSp>
        <p:nvGrpSpPr>
          <p:cNvPr name="Group 6" id="6"/>
          <p:cNvGrpSpPr/>
          <p:nvPr/>
        </p:nvGrpSpPr>
        <p:grpSpPr>
          <a:xfrm rot="0">
            <a:off x="1547236" y="1810829"/>
            <a:ext cx="530260" cy="530260"/>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72C"/>
            </a:solidFill>
          </p:spPr>
        </p:sp>
      </p:grpSp>
      <p:sp>
        <p:nvSpPr>
          <p:cNvPr name="Freeform 8" id="8"/>
          <p:cNvSpPr/>
          <p:nvPr/>
        </p:nvSpPr>
        <p:spPr>
          <a:xfrm flipH="false" flipV="false" rot="0">
            <a:off x="815251" y="2025718"/>
            <a:ext cx="1463971" cy="1463971"/>
          </a:xfrm>
          <a:custGeom>
            <a:avLst/>
            <a:gdLst/>
            <a:ahLst/>
            <a:cxnLst/>
            <a:rect r="r" b="b" t="t" l="l"/>
            <a:pathLst>
              <a:path h="1463971" w="1463971">
                <a:moveTo>
                  <a:pt x="0" y="0"/>
                </a:moveTo>
                <a:lnTo>
                  <a:pt x="1463971" y="0"/>
                </a:lnTo>
                <a:lnTo>
                  <a:pt x="1463971" y="1463972"/>
                </a:lnTo>
                <a:lnTo>
                  <a:pt x="0" y="1463972"/>
                </a:lnTo>
                <a:lnTo>
                  <a:pt x="0" y="0"/>
                </a:lnTo>
                <a:close/>
              </a:path>
            </a:pathLst>
          </a:custGeom>
          <a:blipFill>
            <a:blip r:embed="rId3"/>
            <a:stretch>
              <a:fillRect l="0" t="0" r="0" b="0"/>
            </a:stretch>
          </a:blipFill>
        </p:spPr>
      </p:sp>
      <p:sp>
        <p:nvSpPr>
          <p:cNvPr name="TextBox 9" id="9"/>
          <p:cNvSpPr txBox="true"/>
          <p:nvPr/>
        </p:nvSpPr>
        <p:spPr>
          <a:xfrm rot="0">
            <a:off x="8139265" y="3191896"/>
            <a:ext cx="9836191" cy="1984629"/>
          </a:xfrm>
          <a:prstGeom prst="rect">
            <a:avLst/>
          </a:prstGeom>
        </p:spPr>
        <p:txBody>
          <a:bodyPr anchor="t" rtlCol="false" tIns="0" lIns="0" bIns="0" rIns="0">
            <a:spAutoFit/>
          </a:bodyPr>
          <a:lstStyle/>
          <a:p>
            <a:pPr algn="l">
              <a:lnSpc>
                <a:spcPts val="7728"/>
              </a:lnSpc>
            </a:pPr>
            <a:r>
              <a:rPr lang="en-US" sz="6900">
                <a:solidFill>
                  <a:srgbClr val="002F6C"/>
                </a:solidFill>
                <a:latin typeface="Termina 1"/>
                <a:ea typeface="Termina 1"/>
                <a:cs typeface="Termina 1"/>
                <a:sym typeface="Termina 1"/>
              </a:rPr>
              <a:t>So, how can you stay engaged?</a:t>
            </a:r>
          </a:p>
        </p:txBody>
      </p:sp>
      <p:sp>
        <p:nvSpPr>
          <p:cNvPr name="TextBox 10" id="10"/>
          <p:cNvSpPr txBox="true"/>
          <p:nvPr/>
        </p:nvSpPr>
        <p:spPr>
          <a:xfrm rot="0">
            <a:off x="8139265" y="5691570"/>
            <a:ext cx="9686539" cy="2072005"/>
          </a:xfrm>
          <a:prstGeom prst="rect">
            <a:avLst/>
          </a:prstGeom>
        </p:spPr>
        <p:txBody>
          <a:bodyPr anchor="t" rtlCol="false" tIns="0" lIns="0" bIns="0" rIns="0">
            <a:spAutoFit/>
          </a:bodyPr>
          <a:lstStyle/>
          <a:p>
            <a:pPr algn="l">
              <a:lnSpc>
                <a:spcPts val="3919"/>
              </a:lnSpc>
            </a:pPr>
            <a:r>
              <a:rPr lang="en-US" sz="2799">
                <a:solidFill>
                  <a:srgbClr val="FFC72C"/>
                </a:solidFill>
                <a:latin typeface="Mont"/>
                <a:ea typeface="Mont"/>
                <a:cs typeface="Mont"/>
                <a:sym typeface="Mont"/>
              </a:rPr>
              <a:t>Engage with us by liking, commenting, sharing, and following all our social media channels! The next slide will walk you through exactly how to get started.</a:t>
            </a:r>
          </a:p>
          <a:p>
            <a:pPr algn="l">
              <a:lnSpc>
                <a:spcPts val="3919"/>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647091" y="1028700"/>
            <a:ext cx="3683716" cy="3683716"/>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F6C"/>
            </a:solidFill>
          </p:spPr>
        </p:sp>
      </p:grpSp>
      <p:grpSp>
        <p:nvGrpSpPr>
          <p:cNvPr name="Group 4" id="4"/>
          <p:cNvGrpSpPr/>
          <p:nvPr/>
        </p:nvGrpSpPr>
        <p:grpSpPr>
          <a:xfrm rot="0">
            <a:off x="8416752" y="604493"/>
            <a:ext cx="4830666" cy="4830647"/>
            <a:chOff x="0" y="0"/>
            <a:chExt cx="6350000" cy="6349975"/>
          </a:xfrm>
        </p:grpSpPr>
        <p:sp>
          <p:nvSpPr>
            <p:cNvPr name="Freeform 5" id="5"/>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3124" t="0" r="-3124" b="0"/>
              </a:stretch>
            </a:blipFill>
          </p:spPr>
        </p:sp>
      </p:grpSp>
      <p:grpSp>
        <p:nvGrpSpPr>
          <p:cNvPr name="Group 6" id="6"/>
          <p:cNvGrpSpPr/>
          <p:nvPr/>
        </p:nvGrpSpPr>
        <p:grpSpPr>
          <a:xfrm rot="0">
            <a:off x="7886492" y="604493"/>
            <a:ext cx="1385462" cy="1385462"/>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72C"/>
            </a:solidFill>
          </p:spPr>
        </p:sp>
      </p:grpSp>
      <p:grpSp>
        <p:nvGrpSpPr>
          <p:cNvPr name="Group 8" id="8"/>
          <p:cNvGrpSpPr/>
          <p:nvPr/>
        </p:nvGrpSpPr>
        <p:grpSpPr>
          <a:xfrm rot="0">
            <a:off x="15501023" y="1191171"/>
            <a:ext cx="530260" cy="530260"/>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72C"/>
            </a:solidFill>
          </p:spPr>
        </p:sp>
      </p:grpSp>
      <p:grpSp>
        <p:nvGrpSpPr>
          <p:cNvPr name="Group 10" id="10"/>
          <p:cNvGrpSpPr/>
          <p:nvPr/>
        </p:nvGrpSpPr>
        <p:grpSpPr>
          <a:xfrm rot="0">
            <a:off x="11548399" y="3811486"/>
            <a:ext cx="5524771" cy="5524749"/>
            <a:chOff x="0" y="0"/>
            <a:chExt cx="6350000" cy="6349975"/>
          </a:xfrm>
        </p:grpSpPr>
        <p:sp>
          <p:nvSpPr>
            <p:cNvPr name="Freeform 11" id="11"/>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2" id="12"/>
          <p:cNvSpPr/>
          <p:nvPr/>
        </p:nvSpPr>
        <p:spPr>
          <a:xfrm flipH="false" flipV="false" rot="0">
            <a:off x="13344928" y="2530204"/>
            <a:ext cx="2421225" cy="979225"/>
          </a:xfrm>
          <a:custGeom>
            <a:avLst/>
            <a:gdLst/>
            <a:ahLst/>
            <a:cxnLst/>
            <a:rect r="r" b="b" t="t" l="l"/>
            <a:pathLst>
              <a:path h="979225" w="2421225">
                <a:moveTo>
                  <a:pt x="0" y="0"/>
                </a:moveTo>
                <a:lnTo>
                  <a:pt x="2421225" y="0"/>
                </a:lnTo>
                <a:lnTo>
                  <a:pt x="2421225" y="979225"/>
                </a:lnTo>
                <a:lnTo>
                  <a:pt x="0" y="979225"/>
                </a:lnTo>
                <a:lnTo>
                  <a:pt x="0" y="0"/>
                </a:lnTo>
                <a:close/>
              </a:path>
            </a:pathLst>
          </a:custGeom>
          <a:blipFill>
            <a:blip r:embed="rId4"/>
            <a:stretch>
              <a:fillRect l="0" t="0" r="0" b="0"/>
            </a:stretch>
          </a:blipFill>
        </p:spPr>
      </p:sp>
      <p:sp>
        <p:nvSpPr>
          <p:cNvPr name="TextBox 13" id="13"/>
          <p:cNvSpPr txBox="true"/>
          <p:nvPr/>
        </p:nvSpPr>
        <p:spPr>
          <a:xfrm rot="0">
            <a:off x="368249" y="2251177"/>
            <a:ext cx="7678907" cy="5330984"/>
          </a:xfrm>
          <a:prstGeom prst="rect">
            <a:avLst/>
          </a:prstGeom>
        </p:spPr>
        <p:txBody>
          <a:bodyPr anchor="t" rtlCol="false" tIns="0" lIns="0" bIns="0" rIns="0">
            <a:spAutoFit/>
          </a:bodyPr>
          <a:lstStyle/>
          <a:p>
            <a:pPr algn="r">
              <a:lnSpc>
                <a:spcPts val="7017"/>
              </a:lnSpc>
            </a:pPr>
            <a:r>
              <a:rPr lang="en-US" sz="6265">
                <a:solidFill>
                  <a:srgbClr val="002F6C"/>
                </a:solidFill>
                <a:latin typeface="Termina 1"/>
                <a:ea typeface="Termina 1"/>
                <a:cs typeface="Termina 1"/>
                <a:sym typeface="Termina 1"/>
              </a:rPr>
              <a:t>It is HIGHLY recommended for all employees to have a LinkedIn account.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2F6C"/>
        </a:solidFill>
      </p:bgPr>
    </p:bg>
    <p:spTree>
      <p:nvGrpSpPr>
        <p:cNvPr id="1" name=""/>
        <p:cNvGrpSpPr/>
        <p:nvPr/>
      </p:nvGrpSpPr>
      <p:grpSpPr>
        <a:xfrm>
          <a:off x="0" y="0"/>
          <a:ext cx="0" cy="0"/>
          <a:chOff x="0" y="0"/>
          <a:chExt cx="0" cy="0"/>
        </a:xfrm>
      </p:grpSpPr>
      <p:sp>
        <p:nvSpPr>
          <p:cNvPr name="Freeform 2" id="2"/>
          <p:cNvSpPr/>
          <p:nvPr/>
        </p:nvSpPr>
        <p:spPr>
          <a:xfrm flipH="false" flipV="false" rot="0">
            <a:off x="16282005" y="114999"/>
            <a:ext cx="1954590" cy="790502"/>
          </a:xfrm>
          <a:custGeom>
            <a:avLst/>
            <a:gdLst/>
            <a:ahLst/>
            <a:cxnLst/>
            <a:rect r="r" b="b" t="t" l="l"/>
            <a:pathLst>
              <a:path h="790502" w="1954590">
                <a:moveTo>
                  <a:pt x="0" y="0"/>
                </a:moveTo>
                <a:lnTo>
                  <a:pt x="1954590" y="0"/>
                </a:lnTo>
                <a:lnTo>
                  <a:pt x="1954590" y="790502"/>
                </a:lnTo>
                <a:lnTo>
                  <a:pt x="0" y="790502"/>
                </a:lnTo>
                <a:lnTo>
                  <a:pt x="0" y="0"/>
                </a:lnTo>
                <a:close/>
              </a:path>
            </a:pathLst>
          </a:custGeom>
          <a:blipFill>
            <a:blip r:embed="rId2"/>
            <a:stretch>
              <a:fillRect l="0" t="0" r="0" b="0"/>
            </a:stretch>
          </a:blipFill>
        </p:spPr>
      </p:sp>
      <p:sp>
        <p:nvSpPr>
          <p:cNvPr name="TextBox 3" id="3"/>
          <p:cNvSpPr txBox="true"/>
          <p:nvPr/>
        </p:nvSpPr>
        <p:spPr>
          <a:xfrm rot="0">
            <a:off x="843902" y="743576"/>
            <a:ext cx="17444098" cy="6033498"/>
          </a:xfrm>
          <a:prstGeom prst="rect">
            <a:avLst/>
          </a:prstGeom>
        </p:spPr>
        <p:txBody>
          <a:bodyPr anchor="t" rtlCol="false" tIns="0" lIns="0" bIns="0" rIns="0">
            <a:spAutoFit/>
          </a:bodyPr>
          <a:lstStyle/>
          <a:p>
            <a:pPr algn="l">
              <a:lnSpc>
                <a:spcPts val="3970"/>
              </a:lnSpc>
              <a:spcBef>
                <a:spcPct val="0"/>
              </a:spcBef>
            </a:pPr>
            <a:r>
              <a:rPr lang="en-US" sz="2835">
                <a:solidFill>
                  <a:srgbClr val="FFFFFF"/>
                </a:solidFill>
                <a:latin typeface="Mont"/>
                <a:ea typeface="Mont"/>
                <a:cs typeface="Mont"/>
                <a:sym typeface="Mont"/>
              </a:rPr>
              <a:t>As part of our employee recognition efforts, we're offering any gift no more than 35 points through Awardco as a reward for anyone with proof of a LinkedIn account. </a:t>
            </a:r>
          </a:p>
          <a:p>
            <a:pPr algn="l">
              <a:lnSpc>
                <a:spcPts val="3970"/>
              </a:lnSpc>
              <a:spcBef>
                <a:spcPct val="0"/>
              </a:spcBef>
            </a:pPr>
          </a:p>
          <a:p>
            <a:pPr algn="l">
              <a:lnSpc>
                <a:spcPts val="3970"/>
              </a:lnSpc>
              <a:spcBef>
                <a:spcPct val="0"/>
              </a:spcBef>
            </a:pPr>
            <a:r>
              <a:rPr lang="en-US" sz="2835">
                <a:solidFill>
                  <a:srgbClr val="FFFFFF"/>
                </a:solidFill>
                <a:latin typeface="Mont"/>
                <a:ea typeface="Mont"/>
                <a:cs typeface="Mont"/>
                <a:sym typeface="Mont"/>
              </a:rPr>
              <a:t>Value:</a:t>
            </a:r>
          </a:p>
          <a:p>
            <a:pPr algn="l">
              <a:lnSpc>
                <a:spcPts val="3970"/>
              </a:lnSpc>
              <a:spcBef>
                <a:spcPct val="0"/>
              </a:spcBef>
            </a:pPr>
            <a:r>
              <a:rPr lang="en-US" sz="2835">
                <a:solidFill>
                  <a:srgbClr val="FFFFFF"/>
                </a:solidFill>
                <a:latin typeface="Mont"/>
                <a:ea typeface="Mont"/>
                <a:cs typeface="Mont"/>
                <a:sym typeface="Mont"/>
              </a:rPr>
              <a:t>•35 points awarded for proof of LinkedIn</a:t>
            </a:r>
          </a:p>
          <a:p>
            <a:pPr algn="l">
              <a:lnSpc>
                <a:spcPts val="3970"/>
              </a:lnSpc>
              <a:spcBef>
                <a:spcPct val="0"/>
              </a:spcBef>
            </a:pPr>
            <a:r>
              <a:rPr lang="en-US" sz="2835">
                <a:solidFill>
                  <a:srgbClr val="FFFFFF"/>
                </a:solidFill>
                <a:latin typeface="Mont"/>
                <a:ea typeface="Mont"/>
                <a:cs typeface="Mont"/>
                <a:sym typeface="Mont"/>
              </a:rPr>
              <a:t>•(Note: 1 point = $1)</a:t>
            </a:r>
          </a:p>
          <a:p>
            <a:pPr algn="l">
              <a:lnSpc>
                <a:spcPts val="3970"/>
              </a:lnSpc>
              <a:spcBef>
                <a:spcPct val="0"/>
              </a:spcBef>
            </a:pPr>
          </a:p>
          <a:p>
            <a:pPr algn="l">
              <a:lnSpc>
                <a:spcPts val="3970"/>
              </a:lnSpc>
              <a:spcBef>
                <a:spcPct val="0"/>
              </a:spcBef>
            </a:pPr>
            <a:r>
              <a:rPr lang="en-US" sz="2835">
                <a:solidFill>
                  <a:srgbClr val="FFFFFF"/>
                </a:solidFill>
                <a:latin typeface="Mont"/>
                <a:ea typeface="Mont"/>
                <a:cs typeface="Mont"/>
                <a:sym typeface="Mont"/>
              </a:rPr>
              <a:t>Examples of items 35 points and under:</a:t>
            </a:r>
          </a:p>
          <a:p>
            <a:pPr algn="l">
              <a:lnSpc>
                <a:spcPts val="3970"/>
              </a:lnSpc>
              <a:spcBef>
                <a:spcPct val="0"/>
              </a:spcBef>
            </a:pPr>
          </a:p>
          <a:p>
            <a:pPr algn="l">
              <a:lnSpc>
                <a:spcPts val="3970"/>
              </a:lnSpc>
              <a:spcBef>
                <a:spcPct val="0"/>
              </a:spcBef>
            </a:pPr>
          </a:p>
          <a:p>
            <a:pPr algn="l">
              <a:lnSpc>
                <a:spcPts val="3970"/>
              </a:lnSpc>
              <a:spcBef>
                <a:spcPct val="0"/>
              </a:spcBef>
            </a:pPr>
          </a:p>
          <a:p>
            <a:pPr algn="l">
              <a:lnSpc>
                <a:spcPts val="3970"/>
              </a:lnSpc>
              <a:spcBef>
                <a:spcPct val="0"/>
              </a:spcBef>
            </a:pPr>
          </a:p>
        </p:txBody>
      </p:sp>
      <p:sp>
        <p:nvSpPr>
          <p:cNvPr name="Freeform 4" id="4"/>
          <p:cNvSpPr/>
          <p:nvPr/>
        </p:nvSpPr>
        <p:spPr>
          <a:xfrm flipH="false" flipV="false" rot="0">
            <a:off x="843902" y="5482296"/>
            <a:ext cx="3178479" cy="3178479"/>
          </a:xfrm>
          <a:custGeom>
            <a:avLst/>
            <a:gdLst/>
            <a:ahLst/>
            <a:cxnLst/>
            <a:rect r="r" b="b" t="t" l="l"/>
            <a:pathLst>
              <a:path h="3178479" w="3178479">
                <a:moveTo>
                  <a:pt x="0" y="0"/>
                </a:moveTo>
                <a:lnTo>
                  <a:pt x="3178479" y="0"/>
                </a:lnTo>
                <a:lnTo>
                  <a:pt x="3178479" y="3178479"/>
                </a:lnTo>
                <a:lnTo>
                  <a:pt x="0" y="3178479"/>
                </a:lnTo>
                <a:lnTo>
                  <a:pt x="0" y="0"/>
                </a:lnTo>
                <a:close/>
              </a:path>
            </a:pathLst>
          </a:custGeom>
          <a:blipFill>
            <a:blip r:embed="rId3"/>
            <a:stretch>
              <a:fillRect l="0" t="0" r="0" b="0"/>
            </a:stretch>
          </a:blipFill>
        </p:spPr>
      </p:sp>
      <p:sp>
        <p:nvSpPr>
          <p:cNvPr name="Freeform 5" id="5"/>
          <p:cNvSpPr/>
          <p:nvPr/>
        </p:nvSpPr>
        <p:spPr>
          <a:xfrm flipH="false" flipV="false" rot="0">
            <a:off x="5372752" y="5577351"/>
            <a:ext cx="3878521" cy="3083424"/>
          </a:xfrm>
          <a:custGeom>
            <a:avLst/>
            <a:gdLst/>
            <a:ahLst/>
            <a:cxnLst/>
            <a:rect r="r" b="b" t="t" l="l"/>
            <a:pathLst>
              <a:path h="3083424" w="3878521">
                <a:moveTo>
                  <a:pt x="0" y="0"/>
                </a:moveTo>
                <a:lnTo>
                  <a:pt x="3878521" y="0"/>
                </a:lnTo>
                <a:lnTo>
                  <a:pt x="3878521" y="3083424"/>
                </a:lnTo>
                <a:lnTo>
                  <a:pt x="0" y="3083424"/>
                </a:lnTo>
                <a:lnTo>
                  <a:pt x="0" y="0"/>
                </a:lnTo>
                <a:close/>
              </a:path>
            </a:pathLst>
          </a:custGeom>
          <a:blipFill>
            <a:blip r:embed="rId4"/>
            <a:stretch>
              <a:fillRect l="0" t="0" r="0" b="0"/>
            </a:stretch>
          </a:blipFill>
        </p:spPr>
      </p:sp>
      <p:sp>
        <p:nvSpPr>
          <p:cNvPr name="Freeform 6" id="6"/>
          <p:cNvSpPr/>
          <p:nvPr/>
        </p:nvSpPr>
        <p:spPr>
          <a:xfrm flipH="false" flipV="false" rot="0">
            <a:off x="10592522" y="5677024"/>
            <a:ext cx="4747274" cy="2789024"/>
          </a:xfrm>
          <a:custGeom>
            <a:avLst/>
            <a:gdLst/>
            <a:ahLst/>
            <a:cxnLst/>
            <a:rect r="r" b="b" t="t" l="l"/>
            <a:pathLst>
              <a:path h="2789024" w="4747274">
                <a:moveTo>
                  <a:pt x="0" y="0"/>
                </a:moveTo>
                <a:lnTo>
                  <a:pt x="4747274" y="0"/>
                </a:lnTo>
                <a:lnTo>
                  <a:pt x="4747274" y="2789023"/>
                </a:lnTo>
                <a:lnTo>
                  <a:pt x="0" y="2789023"/>
                </a:lnTo>
                <a:lnTo>
                  <a:pt x="0" y="0"/>
                </a:lnTo>
                <a:close/>
              </a:path>
            </a:pathLst>
          </a:custGeom>
          <a:blipFill>
            <a:blip r:embed="rId5"/>
            <a:stretch>
              <a:fillRect l="0" t="0" r="0" b="0"/>
            </a:stretch>
          </a:blipFill>
        </p:spPr>
      </p:sp>
      <p:sp>
        <p:nvSpPr>
          <p:cNvPr name="TextBox 7" id="7"/>
          <p:cNvSpPr txBox="true"/>
          <p:nvPr/>
        </p:nvSpPr>
        <p:spPr>
          <a:xfrm rot="0">
            <a:off x="462945" y="9715115"/>
            <a:ext cx="17773650" cy="398398"/>
          </a:xfrm>
          <a:prstGeom prst="rect">
            <a:avLst/>
          </a:prstGeom>
        </p:spPr>
        <p:txBody>
          <a:bodyPr anchor="t" rtlCol="false" tIns="0" lIns="0" bIns="0" rIns="0">
            <a:spAutoFit/>
          </a:bodyPr>
          <a:lstStyle/>
          <a:p>
            <a:pPr algn="ctr">
              <a:lnSpc>
                <a:spcPts val="2716"/>
              </a:lnSpc>
              <a:spcBef>
                <a:spcPct val="0"/>
              </a:spcBef>
            </a:pPr>
            <a:r>
              <a:rPr lang="en-US" sz="1940">
                <a:solidFill>
                  <a:srgbClr val="FFFFFF"/>
                </a:solidFill>
                <a:latin typeface="Mont"/>
                <a:ea typeface="Mont"/>
                <a:cs typeface="Mont"/>
                <a:sym typeface="Mont"/>
              </a:rPr>
              <a:t>For any questions regarding Awardco, please contact Chloe Scott. cscott@cecnrg.com</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21" t="-20253" r="-621" b="0"/>
            </a:stretch>
          </a:blipFill>
        </p:spPr>
      </p:sp>
      <p:sp>
        <p:nvSpPr>
          <p:cNvPr name="TextBox 3" id="3"/>
          <p:cNvSpPr txBox="true"/>
          <p:nvPr/>
        </p:nvSpPr>
        <p:spPr>
          <a:xfrm rot="0">
            <a:off x="2363539" y="2634016"/>
            <a:ext cx="13954125" cy="5600192"/>
          </a:xfrm>
          <a:prstGeom prst="rect">
            <a:avLst/>
          </a:prstGeom>
        </p:spPr>
        <p:txBody>
          <a:bodyPr anchor="t" rtlCol="false" tIns="0" lIns="0" bIns="0" rIns="0">
            <a:spAutoFit/>
          </a:bodyPr>
          <a:lstStyle/>
          <a:p>
            <a:pPr algn="ctr">
              <a:lnSpc>
                <a:spcPts val="4704"/>
              </a:lnSpc>
              <a:spcBef>
                <a:spcPct val="0"/>
              </a:spcBef>
            </a:pPr>
            <a:r>
              <a:rPr lang="en-US" sz="4200">
                <a:solidFill>
                  <a:srgbClr val="002F6C"/>
                </a:solidFill>
                <a:latin typeface="Termina 2"/>
                <a:ea typeface="Termina 2"/>
                <a:cs typeface="Termina 2"/>
                <a:sym typeface="Termina 2"/>
              </a:rPr>
              <a:t>How to Create a LinkedIn Account</a:t>
            </a:r>
          </a:p>
          <a:p>
            <a:pPr algn="ctr">
              <a:lnSpc>
                <a:spcPts val="4704"/>
              </a:lnSpc>
              <a:spcBef>
                <a:spcPct val="0"/>
              </a:spcBef>
            </a:pPr>
          </a:p>
          <a:p>
            <a:pPr algn="just" marL="755654" indent="-377827" lvl="1">
              <a:lnSpc>
                <a:spcPts val="3920"/>
              </a:lnSpc>
              <a:buAutoNum type="arabicPeriod" startAt="1"/>
            </a:pPr>
            <a:r>
              <a:rPr lang="en-US" sz="3500">
                <a:solidFill>
                  <a:srgbClr val="002F6C"/>
                </a:solidFill>
                <a:latin typeface="Mont"/>
                <a:ea typeface="Mont"/>
                <a:cs typeface="Mont"/>
                <a:sym typeface="Mont"/>
              </a:rPr>
              <a:t>Go to www.linkedin.com</a:t>
            </a:r>
          </a:p>
          <a:p>
            <a:pPr algn="just" marL="755654" indent="-377827" lvl="1">
              <a:lnSpc>
                <a:spcPts val="3920"/>
              </a:lnSpc>
              <a:buAutoNum type="arabicPeriod" startAt="1"/>
            </a:pPr>
            <a:r>
              <a:rPr lang="en-US" sz="3500">
                <a:solidFill>
                  <a:srgbClr val="002F6C"/>
                </a:solidFill>
                <a:latin typeface="Mont"/>
                <a:ea typeface="Mont"/>
                <a:cs typeface="Mont"/>
                <a:sym typeface="Mont"/>
              </a:rPr>
              <a:t>Click “Join now”</a:t>
            </a:r>
          </a:p>
          <a:p>
            <a:pPr algn="just" marL="755654" indent="-377827" lvl="1">
              <a:lnSpc>
                <a:spcPts val="3920"/>
              </a:lnSpc>
              <a:buAutoNum type="arabicPeriod" startAt="1"/>
            </a:pPr>
            <a:r>
              <a:rPr lang="en-US" sz="3500">
                <a:solidFill>
                  <a:srgbClr val="002F6C"/>
                </a:solidFill>
                <a:latin typeface="Mont"/>
                <a:ea typeface="Mont"/>
                <a:cs typeface="Mont"/>
                <a:sym typeface="Mont"/>
              </a:rPr>
              <a:t>Enter your email address and create a secure password</a:t>
            </a:r>
          </a:p>
          <a:p>
            <a:pPr algn="just" marL="755654" indent="-377827" lvl="1">
              <a:lnSpc>
                <a:spcPts val="3920"/>
              </a:lnSpc>
              <a:buAutoNum type="arabicPeriod" startAt="1"/>
            </a:pPr>
            <a:r>
              <a:rPr lang="en-US" sz="3500">
                <a:solidFill>
                  <a:srgbClr val="002F6C"/>
                </a:solidFill>
                <a:latin typeface="Mont"/>
                <a:ea typeface="Mont"/>
                <a:cs typeface="Mont"/>
                <a:sym typeface="Mont"/>
              </a:rPr>
              <a:t>Enter your name and click “Agree &amp; Join”</a:t>
            </a:r>
          </a:p>
          <a:p>
            <a:pPr algn="just" marL="755654" indent="-377827" lvl="1">
              <a:lnSpc>
                <a:spcPts val="3920"/>
              </a:lnSpc>
              <a:buAutoNum type="arabicPeriod" startAt="1"/>
            </a:pPr>
            <a:r>
              <a:rPr lang="en-US" sz="3500">
                <a:solidFill>
                  <a:srgbClr val="002F6C"/>
                </a:solidFill>
                <a:latin typeface="Mont"/>
                <a:ea typeface="Mont"/>
                <a:cs typeface="Mont"/>
                <a:sym typeface="Mont"/>
              </a:rPr>
              <a:t>Add your location (country and zip code)</a:t>
            </a:r>
          </a:p>
          <a:p>
            <a:pPr algn="just" marL="755654" indent="-377827" lvl="1">
              <a:lnSpc>
                <a:spcPts val="3920"/>
              </a:lnSpc>
              <a:buAutoNum type="arabicPeriod" startAt="1"/>
            </a:pPr>
            <a:r>
              <a:rPr lang="en-US" sz="3500">
                <a:solidFill>
                  <a:srgbClr val="002F6C"/>
                </a:solidFill>
                <a:latin typeface="Mont"/>
                <a:ea typeface="Mont"/>
                <a:cs typeface="Mont"/>
                <a:sym typeface="Mont"/>
              </a:rPr>
              <a:t>Fill in your job title and CEC Energy as the company </a:t>
            </a:r>
          </a:p>
          <a:p>
            <a:pPr algn="just" marL="755654" indent="-377827" lvl="1">
              <a:lnSpc>
                <a:spcPts val="3920"/>
              </a:lnSpc>
              <a:buAutoNum type="arabicPeriod" startAt="1"/>
            </a:pPr>
            <a:r>
              <a:rPr lang="en-US" sz="3500">
                <a:solidFill>
                  <a:srgbClr val="002F6C"/>
                </a:solidFill>
                <a:latin typeface="Mont"/>
                <a:ea typeface="Mont"/>
                <a:cs typeface="Mont"/>
                <a:sym typeface="Mont"/>
              </a:rPr>
              <a:t>Verify your email using the code LinkedIn sends you</a:t>
            </a:r>
          </a:p>
          <a:p>
            <a:pPr algn="just" marL="755654" indent="-377827" lvl="1">
              <a:lnSpc>
                <a:spcPts val="3920"/>
              </a:lnSpc>
              <a:buAutoNum type="arabicPeriod" startAt="1"/>
            </a:pPr>
            <a:r>
              <a:rPr lang="en-US" sz="3500">
                <a:solidFill>
                  <a:srgbClr val="002F6C"/>
                </a:solidFill>
                <a:latin typeface="Mont"/>
                <a:ea typeface="Mont"/>
                <a:cs typeface="Mont"/>
                <a:sym typeface="Mont"/>
              </a:rPr>
              <a:t>Upload a profile photo (optional, but recommended)</a:t>
            </a:r>
          </a:p>
          <a:p>
            <a:pPr algn="just" marL="690885" indent="-345443" lvl="1">
              <a:lnSpc>
                <a:spcPts val="3584"/>
              </a:lnSpc>
              <a:spcBef>
                <a:spcPct val="0"/>
              </a:spcBef>
              <a:buAutoNum type="arabicPeriod" startAt="1"/>
            </a:pPr>
            <a:r>
              <a:rPr lang="en-US" sz="3200">
                <a:solidFill>
                  <a:srgbClr val="002F6C"/>
                </a:solidFill>
                <a:latin typeface="Mont"/>
                <a:ea typeface="Mont"/>
                <a:cs typeface="Mont"/>
                <a:sym typeface="Mont"/>
              </a:rPr>
              <a:t>Follow the prompts to connect with people and build your profile</a:t>
            </a:r>
          </a:p>
        </p:txBody>
      </p:sp>
      <p:sp>
        <p:nvSpPr>
          <p:cNvPr name="Freeform 4" id="4"/>
          <p:cNvSpPr/>
          <p:nvPr/>
        </p:nvSpPr>
        <p:spPr>
          <a:xfrm flipH="false" flipV="false" rot="0">
            <a:off x="8224799" y="9258300"/>
            <a:ext cx="1838403" cy="743512"/>
          </a:xfrm>
          <a:custGeom>
            <a:avLst/>
            <a:gdLst/>
            <a:ahLst/>
            <a:cxnLst/>
            <a:rect r="r" b="b" t="t" l="l"/>
            <a:pathLst>
              <a:path h="743512" w="1838403">
                <a:moveTo>
                  <a:pt x="0" y="0"/>
                </a:moveTo>
                <a:lnTo>
                  <a:pt x="1838402" y="0"/>
                </a:lnTo>
                <a:lnTo>
                  <a:pt x="1838402" y="743512"/>
                </a:lnTo>
                <a:lnTo>
                  <a:pt x="0" y="743512"/>
                </a:lnTo>
                <a:lnTo>
                  <a:pt x="0" y="0"/>
                </a:lnTo>
                <a:close/>
              </a:path>
            </a:pathLst>
          </a:custGeom>
          <a:blipFill>
            <a:blip r:embed="rId3"/>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2F6C"/>
        </a:solidFill>
      </p:bgPr>
    </p:bg>
    <p:spTree>
      <p:nvGrpSpPr>
        <p:cNvPr id="1" name=""/>
        <p:cNvGrpSpPr/>
        <p:nvPr/>
      </p:nvGrpSpPr>
      <p:grpSpPr>
        <a:xfrm>
          <a:off x="0" y="0"/>
          <a:ext cx="0" cy="0"/>
          <a:chOff x="0" y="0"/>
          <a:chExt cx="0" cy="0"/>
        </a:xfrm>
      </p:grpSpPr>
      <p:grpSp>
        <p:nvGrpSpPr>
          <p:cNvPr name="Group 2" id="2"/>
          <p:cNvGrpSpPr/>
          <p:nvPr/>
        </p:nvGrpSpPr>
        <p:grpSpPr>
          <a:xfrm rot="0">
            <a:off x="1016976" y="1810829"/>
            <a:ext cx="6665369" cy="6665343"/>
            <a:chOff x="0" y="0"/>
            <a:chExt cx="6350000" cy="6349975"/>
          </a:xfrm>
        </p:grpSpPr>
        <p:sp>
          <p:nvSpPr>
            <p:cNvPr name="Freeform 3" id="3"/>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0" t="-24906" r="0" b="-24906"/>
              </a:stretch>
            </a:blipFill>
          </p:spPr>
        </p:sp>
      </p:grpSp>
      <p:grpSp>
        <p:nvGrpSpPr>
          <p:cNvPr name="Group 4" id="4"/>
          <p:cNvGrpSpPr/>
          <p:nvPr/>
        </p:nvGrpSpPr>
        <p:grpSpPr>
          <a:xfrm rot="0">
            <a:off x="854505" y="2064973"/>
            <a:ext cx="1385462" cy="1385462"/>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72C"/>
            </a:solidFill>
          </p:spPr>
        </p:sp>
      </p:grpSp>
      <p:grpSp>
        <p:nvGrpSpPr>
          <p:cNvPr name="Group 6" id="6"/>
          <p:cNvGrpSpPr/>
          <p:nvPr/>
        </p:nvGrpSpPr>
        <p:grpSpPr>
          <a:xfrm rot="0">
            <a:off x="1282106" y="6716805"/>
            <a:ext cx="530260" cy="530260"/>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72C"/>
            </a:solidFill>
          </p:spPr>
        </p:sp>
      </p:grpSp>
      <p:sp>
        <p:nvSpPr>
          <p:cNvPr name="Freeform 8" id="8"/>
          <p:cNvSpPr/>
          <p:nvPr/>
        </p:nvSpPr>
        <p:spPr>
          <a:xfrm flipH="false" flipV="false" rot="0">
            <a:off x="8163010" y="8768687"/>
            <a:ext cx="2421225" cy="979225"/>
          </a:xfrm>
          <a:custGeom>
            <a:avLst/>
            <a:gdLst/>
            <a:ahLst/>
            <a:cxnLst/>
            <a:rect r="r" b="b" t="t" l="l"/>
            <a:pathLst>
              <a:path h="979225" w="2421225">
                <a:moveTo>
                  <a:pt x="0" y="0"/>
                </a:moveTo>
                <a:lnTo>
                  <a:pt x="2421225" y="0"/>
                </a:lnTo>
                <a:lnTo>
                  <a:pt x="2421225" y="979226"/>
                </a:lnTo>
                <a:lnTo>
                  <a:pt x="0" y="979226"/>
                </a:lnTo>
                <a:lnTo>
                  <a:pt x="0" y="0"/>
                </a:lnTo>
                <a:close/>
              </a:path>
            </a:pathLst>
          </a:custGeom>
          <a:blipFill>
            <a:blip r:embed="rId3"/>
            <a:stretch>
              <a:fillRect l="0" t="0" r="0" b="0"/>
            </a:stretch>
          </a:blipFill>
        </p:spPr>
      </p:sp>
      <p:sp>
        <p:nvSpPr>
          <p:cNvPr name="TextBox 9" id="9"/>
          <p:cNvSpPr txBox="true"/>
          <p:nvPr/>
        </p:nvSpPr>
        <p:spPr>
          <a:xfrm rot="0">
            <a:off x="8315142" y="2646491"/>
            <a:ext cx="9594508" cy="1756157"/>
          </a:xfrm>
          <a:prstGeom prst="rect">
            <a:avLst/>
          </a:prstGeom>
        </p:spPr>
        <p:txBody>
          <a:bodyPr anchor="t" rtlCol="false" tIns="0" lIns="0" bIns="0" rIns="0">
            <a:spAutoFit/>
          </a:bodyPr>
          <a:lstStyle/>
          <a:p>
            <a:pPr algn="l">
              <a:lnSpc>
                <a:spcPts val="4592"/>
              </a:lnSpc>
            </a:pPr>
            <a:r>
              <a:rPr lang="en-US" sz="4100">
                <a:solidFill>
                  <a:srgbClr val="FFC72C"/>
                </a:solidFill>
                <a:latin typeface="Termina 1"/>
                <a:ea typeface="Termina 1"/>
                <a:cs typeface="Termina 1"/>
                <a:sym typeface="Termina 1"/>
              </a:rPr>
              <a:t>Instagram, Facebook, and X are not required, but strongly encouraged. </a:t>
            </a:r>
          </a:p>
        </p:txBody>
      </p:sp>
      <p:sp>
        <p:nvSpPr>
          <p:cNvPr name="TextBox 10" id="10"/>
          <p:cNvSpPr txBox="true"/>
          <p:nvPr/>
        </p:nvSpPr>
        <p:spPr>
          <a:xfrm rot="0">
            <a:off x="8315142" y="4742088"/>
            <a:ext cx="9594508" cy="2072005"/>
          </a:xfrm>
          <a:prstGeom prst="rect">
            <a:avLst/>
          </a:prstGeom>
        </p:spPr>
        <p:txBody>
          <a:bodyPr anchor="t" rtlCol="false" tIns="0" lIns="0" bIns="0" rIns="0">
            <a:spAutoFit/>
          </a:bodyPr>
          <a:lstStyle/>
          <a:p>
            <a:pPr algn="l">
              <a:lnSpc>
                <a:spcPts val="3919"/>
              </a:lnSpc>
            </a:pPr>
            <a:r>
              <a:rPr lang="en-US" sz="2799">
                <a:solidFill>
                  <a:srgbClr val="FFC72C"/>
                </a:solidFill>
                <a:latin typeface="Mont"/>
                <a:ea typeface="Mont"/>
                <a:cs typeface="Mont"/>
                <a:sym typeface="Mont"/>
              </a:rPr>
              <a:t>The following three slides provide guidance on how to create these accounts if you don't already have one. If you already possess an account, please refer to the instructions on slide 13 to proceed!</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TextBox 3" id="3"/>
          <p:cNvSpPr txBox="true"/>
          <p:nvPr/>
        </p:nvSpPr>
        <p:spPr>
          <a:xfrm rot="0">
            <a:off x="502084" y="2051624"/>
            <a:ext cx="17589996" cy="5649341"/>
          </a:xfrm>
          <a:prstGeom prst="rect">
            <a:avLst/>
          </a:prstGeom>
        </p:spPr>
        <p:txBody>
          <a:bodyPr anchor="t" rtlCol="false" tIns="0" lIns="0" bIns="0" rIns="0">
            <a:spAutoFit/>
          </a:bodyPr>
          <a:lstStyle/>
          <a:p>
            <a:pPr algn="ctr">
              <a:lnSpc>
                <a:spcPts val="4704"/>
              </a:lnSpc>
              <a:spcBef>
                <a:spcPct val="0"/>
              </a:spcBef>
            </a:pPr>
            <a:r>
              <a:rPr lang="en-US" sz="4200">
                <a:solidFill>
                  <a:srgbClr val="002F6C"/>
                </a:solidFill>
                <a:latin typeface="Termina 2"/>
                <a:ea typeface="Termina 2"/>
                <a:cs typeface="Termina 2"/>
                <a:sym typeface="Termina 2"/>
              </a:rPr>
              <a:t>How to Create an Instagram Account</a:t>
            </a:r>
          </a:p>
          <a:p>
            <a:pPr algn="ctr">
              <a:lnSpc>
                <a:spcPts val="4704"/>
              </a:lnSpc>
              <a:spcBef>
                <a:spcPct val="0"/>
              </a:spcBef>
            </a:pPr>
          </a:p>
          <a:p>
            <a:pPr algn="just" marL="755654" indent="-377827" lvl="1">
              <a:lnSpc>
                <a:spcPts val="3920"/>
              </a:lnSpc>
              <a:spcBef>
                <a:spcPct val="0"/>
              </a:spcBef>
              <a:buAutoNum type="arabicPeriod" startAt="1"/>
            </a:pPr>
            <a:r>
              <a:rPr lang="en-US" sz="3500">
                <a:solidFill>
                  <a:srgbClr val="002F6C"/>
                </a:solidFill>
                <a:latin typeface="Mont"/>
                <a:ea typeface="Mont"/>
                <a:cs typeface="Mont"/>
                <a:sym typeface="Mont"/>
              </a:rPr>
              <a:t>Download the Instagram app from the App Store (iOS) or Google Play (Android); Or go to </a:t>
            </a:r>
            <a:r>
              <a:rPr lang="en-US" sz="3500" u="sng">
                <a:solidFill>
                  <a:srgbClr val="002F6C"/>
                </a:solidFill>
                <a:latin typeface="Mont"/>
                <a:ea typeface="Mont"/>
                <a:cs typeface="Mont"/>
                <a:sym typeface="Mont"/>
                <a:hlinkClick r:id="rId3" tooltip="https://www.instagram.com"/>
              </a:rPr>
              <a:t>www.instagram.com</a:t>
            </a:r>
            <a:r>
              <a:rPr lang="en-US" sz="3500">
                <a:solidFill>
                  <a:srgbClr val="002F6C"/>
                </a:solidFill>
                <a:latin typeface="Mont"/>
                <a:ea typeface="Mont"/>
                <a:cs typeface="Mont"/>
                <a:sym typeface="Mont"/>
              </a:rPr>
              <a:t> on a computer)</a:t>
            </a:r>
          </a:p>
          <a:p>
            <a:pPr algn="just" marL="755654" indent="-377827" lvl="1">
              <a:lnSpc>
                <a:spcPts val="3920"/>
              </a:lnSpc>
              <a:spcBef>
                <a:spcPct val="0"/>
              </a:spcBef>
              <a:buAutoNum type="arabicPeriod" startAt="1"/>
            </a:pPr>
            <a:r>
              <a:rPr lang="en-US" sz="3500">
                <a:solidFill>
                  <a:srgbClr val="002F6C"/>
                </a:solidFill>
                <a:latin typeface="Mont"/>
                <a:ea typeface="Mont"/>
                <a:cs typeface="Mont"/>
                <a:sym typeface="Mont"/>
              </a:rPr>
              <a:t>Tap “Sign up”</a:t>
            </a:r>
          </a:p>
          <a:p>
            <a:pPr algn="just" marL="755654" indent="-377827" lvl="1">
              <a:lnSpc>
                <a:spcPts val="3920"/>
              </a:lnSpc>
              <a:spcBef>
                <a:spcPct val="0"/>
              </a:spcBef>
              <a:buAutoNum type="arabicPeriod" startAt="1"/>
            </a:pPr>
            <a:r>
              <a:rPr lang="en-US" sz="3500">
                <a:solidFill>
                  <a:srgbClr val="002F6C"/>
                </a:solidFill>
                <a:latin typeface="Mont"/>
                <a:ea typeface="Mont"/>
                <a:cs typeface="Mont"/>
                <a:sym typeface="Mont"/>
              </a:rPr>
              <a:t>Enter your email address or mobile number, then tap “Next”</a:t>
            </a:r>
          </a:p>
          <a:p>
            <a:pPr algn="just" marL="755654" indent="-377827" lvl="1">
              <a:lnSpc>
                <a:spcPts val="3920"/>
              </a:lnSpc>
              <a:spcBef>
                <a:spcPct val="0"/>
              </a:spcBef>
              <a:buAutoNum type="arabicPeriod" startAt="1"/>
            </a:pPr>
            <a:r>
              <a:rPr lang="en-US" sz="3500">
                <a:solidFill>
                  <a:srgbClr val="002F6C"/>
                </a:solidFill>
                <a:latin typeface="Mont"/>
                <a:ea typeface="Mont"/>
                <a:cs typeface="Mont"/>
                <a:sym typeface="Mont"/>
              </a:rPr>
              <a:t>Create a username and password</a:t>
            </a:r>
          </a:p>
          <a:p>
            <a:pPr algn="just" marL="755654" indent="-377827" lvl="1">
              <a:lnSpc>
                <a:spcPts val="3920"/>
              </a:lnSpc>
              <a:spcBef>
                <a:spcPct val="0"/>
              </a:spcBef>
              <a:buAutoNum type="arabicPeriod" startAt="1"/>
            </a:pPr>
            <a:r>
              <a:rPr lang="en-US" sz="3500">
                <a:solidFill>
                  <a:srgbClr val="002F6C"/>
                </a:solidFill>
                <a:latin typeface="Mont"/>
                <a:ea typeface="Mont"/>
                <a:cs typeface="Mont"/>
                <a:sym typeface="Mont"/>
              </a:rPr>
              <a:t>Enter your full name (optional)</a:t>
            </a:r>
          </a:p>
          <a:p>
            <a:pPr algn="just" marL="755654" indent="-377827" lvl="1">
              <a:lnSpc>
                <a:spcPts val="3920"/>
              </a:lnSpc>
              <a:spcBef>
                <a:spcPct val="0"/>
              </a:spcBef>
              <a:buAutoNum type="arabicPeriod" startAt="1"/>
            </a:pPr>
            <a:r>
              <a:rPr lang="en-US" sz="3500">
                <a:solidFill>
                  <a:srgbClr val="002F6C"/>
                </a:solidFill>
                <a:latin typeface="Mont"/>
                <a:ea typeface="Mont"/>
                <a:cs typeface="Mont"/>
                <a:sym typeface="Mont"/>
              </a:rPr>
              <a:t>Add a profile photo (optional but encouraged)</a:t>
            </a:r>
          </a:p>
          <a:p>
            <a:pPr algn="just" marL="755654" indent="-377827" lvl="1">
              <a:lnSpc>
                <a:spcPts val="3920"/>
              </a:lnSpc>
              <a:spcBef>
                <a:spcPct val="0"/>
              </a:spcBef>
              <a:buAutoNum type="arabicPeriod" startAt="1"/>
            </a:pPr>
            <a:r>
              <a:rPr lang="en-US" sz="3500">
                <a:solidFill>
                  <a:srgbClr val="002F6C"/>
                </a:solidFill>
                <a:latin typeface="Mont"/>
                <a:ea typeface="Mont"/>
                <a:cs typeface="Mont"/>
                <a:sym typeface="Mont"/>
              </a:rPr>
              <a:t>Tap “Sign up” to complete your account</a:t>
            </a:r>
          </a:p>
          <a:p>
            <a:pPr algn="just" marL="755654" indent="-377827" lvl="1">
              <a:lnSpc>
                <a:spcPts val="3920"/>
              </a:lnSpc>
              <a:spcBef>
                <a:spcPct val="0"/>
              </a:spcBef>
              <a:buAutoNum type="arabicPeriod" startAt="1"/>
            </a:pPr>
            <a:r>
              <a:rPr lang="en-US" sz="3500">
                <a:solidFill>
                  <a:srgbClr val="002F6C"/>
                </a:solidFill>
                <a:latin typeface="Mont"/>
                <a:ea typeface="Mont"/>
                <a:cs typeface="Mont"/>
                <a:sym typeface="Mont"/>
              </a:rPr>
              <a:t>Follow people or skip to go straight to your new profile</a:t>
            </a:r>
          </a:p>
        </p:txBody>
      </p:sp>
      <p:sp>
        <p:nvSpPr>
          <p:cNvPr name="Freeform 4" id="4"/>
          <p:cNvSpPr/>
          <p:nvPr/>
        </p:nvSpPr>
        <p:spPr>
          <a:xfrm flipH="false" flipV="false" rot="0">
            <a:off x="15511434" y="4862007"/>
            <a:ext cx="2081945" cy="1959478"/>
          </a:xfrm>
          <a:custGeom>
            <a:avLst/>
            <a:gdLst/>
            <a:ahLst/>
            <a:cxnLst/>
            <a:rect r="r" b="b" t="t" l="l"/>
            <a:pathLst>
              <a:path h="1959478" w="2081945">
                <a:moveTo>
                  <a:pt x="0" y="0"/>
                </a:moveTo>
                <a:lnTo>
                  <a:pt x="2081945" y="0"/>
                </a:lnTo>
                <a:lnTo>
                  <a:pt x="2081945" y="1959478"/>
                </a:lnTo>
                <a:lnTo>
                  <a:pt x="0" y="1959478"/>
                </a:lnTo>
                <a:lnTo>
                  <a:pt x="0" y="0"/>
                </a:lnTo>
                <a:close/>
              </a:path>
            </a:pathLst>
          </a:custGeom>
          <a:blipFill>
            <a:blip r:embed="rId4"/>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DAGnbUzUuLI</dc:identifier>
  <dcterms:modified xsi:type="dcterms:W3CDTF">2011-08-01T06:04:30Z</dcterms:modified>
  <cp:revision>1</cp:revision>
  <dc:title>cec social media 101</dc:title>
</cp:coreProperties>
</file>